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6.xml" ContentType="application/vnd.openxmlformats-officedocument.drawingml.chartshapes+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7.xml" ContentType="application/vnd.openxmlformats-officedocument.drawingml.chartshapes+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8.xml" ContentType="application/vnd.openxmlformats-officedocument.drawingml.chartshapes+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9.xml" ContentType="application/vnd.openxmlformats-officedocument.drawingml.chartshapes+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0.xml" ContentType="application/vnd.openxmlformats-officedocument.drawingml.chartshapes+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1.xml" ContentType="application/vnd.openxmlformats-officedocument.drawingml.chartshapes+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2.xml" ContentType="application/vnd.openxmlformats-officedocument.drawingml.chartshapes+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3.xml" ContentType="application/vnd.openxmlformats-officedocument.drawingml.chartshapes+xml"/>
  <Override PartName="/ppt/notesSlides/notesSlide3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4.xml" ContentType="application/vnd.openxmlformats-officedocument.drawingml.chartshapes+xml"/>
  <Override PartName="/ppt/notesSlides/notesSlide3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5.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6.xml" ContentType="application/vnd.openxmlformats-officedocument.drawingml.chartshapes+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7.xml" ContentType="application/vnd.openxmlformats-officedocument.drawingml.chartshapes+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8.xml" ContentType="application/vnd.openxmlformats-officedocument.drawingml.chartshapes+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9.xml" ContentType="application/vnd.openxmlformats-officedocument.drawingml.chartshapes+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30.xml" ContentType="application/vnd.openxmlformats-officedocument.drawingml.chartshapes+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31.xml" ContentType="application/vnd.openxmlformats-officedocument.drawingml.chartshapes+xml"/>
  <Override PartName="/ppt/notesSlides/notesSlide4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2.xml" ContentType="application/vnd.openxmlformats-officedocument.drawingml.chartshapes+xml"/>
  <Override PartName="/ppt/notesSlides/notesSlide4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33.xml" ContentType="application/vnd.openxmlformats-officedocument.drawingml.chartshapes+xml"/>
  <Override PartName="/ppt/notesSlides/notesSlide4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34.xml" ContentType="application/vnd.openxmlformats-officedocument.drawingml.chartshapes+xml"/>
  <Override PartName="/ppt/notesSlides/notesSlide4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35.xml" ContentType="application/vnd.openxmlformats-officedocument.drawingml.chartshapes+xml"/>
  <Override PartName="/ppt/notesSlides/notesSlide4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6.xml" ContentType="application/vnd.openxmlformats-officedocument.drawingml.chartshapes+xml"/>
  <Override PartName="/ppt/notesSlides/notesSlide4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7.xml" ContentType="application/vnd.openxmlformats-officedocument.drawingml.chartshapes+xml"/>
  <Override PartName="/ppt/notesSlides/notesSlide47.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38.xml" ContentType="application/vnd.openxmlformats-officedocument.drawingml.chartshapes+xml"/>
  <Override PartName="/ppt/notesSlides/notesSlide48.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39.xml" ContentType="application/vnd.openxmlformats-officedocument.drawingml.chartshapes+xml"/>
  <Override PartName="/ppt/notesSlides/notesSlide4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40.xml" ContentType="application/vnd.openxmlformats-officedocument.drawingml.chartshapes+xml"/>
  <Override PartName="/ppt/notesSlides/notesSlide50.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41.xml" ContentType="application/vnd.openxmlformats-officedocument.drawingml.chartshapes+xml"/>
  <Override PartName="/ppt/notesSlides/notesSlide5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42.xml" ContentType="application/vnd.openxmlformats-officedocument.drawingml.chartshapes+xml"/>
  <Override PartName="/ppt/notesSlides/notesSlide5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43.xml" ContentType="application/vnd.openxmlformats-officedocument.drawingml.chartshapes+xml"/>
  <Override PartName="/ppt/notesSlides/notesSlide5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44.xml" ContentType="application/vnd.openxmlformats-officedocument.drawingml.chartshapes+xml"/>
  <Override PartName="/ppt/notesSlides/notesSlide5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45.xml" ContentType="application/vnd.openxmlformats-officedocument.drawingml.chartshapes+xml"/>
  <Override PartName="/ppt/notesSlides/notesSlide5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46.xml" ContentType="application/vnd.openxmlformats-officedocument.drawingml.chartshapes+xml"/>
  <Override PartName="/ppt/notesSlides/notesSlide5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47.xml" ContentType="application/vnd.openxmlformats-officedocument.drawingml.chartshapes+xml"/>
  <Override PartName="/ppt/notesSlides/notesSlide5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48.xml" ContentType="application/vnd.openxmlformats-officedocument.drawingml.chartshapes+xml"/>
  <Override PartName="/ppt/notesSlides/notesSlide5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4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90" r:id="rId2"/>
    <p:sldId id="291" r:id="rId3"/>
    <p:sldId id="265" r:id="rId4"/>
    <p:sldId id="266" r:id="rId5"/>
    <p:sldId id="323" r:id="rId6"/>
    <p:sldId id="324" r:id="rId7"/>
    <p:sldId id="322"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295" r:id="rId36"/>
    <p:sldId id="264" r:id="rId37"/>
    <p:sldId id="268" r:id="rId38"/>
    <p:sldId id="270" r:id="rId39"/>
    <p:sldId id="273" r:id="rId40"/>
    <p:sldId id="272" r:id="rId41"/>
    <p:sldId id="271" r:id="rId42"/>
    <p:sldId id="303" r:id="rId43"/>
    <p:sldId id="274" r:id="rId44"/>
    <p:sldId id="352" r:id="rId45"/>
    <p:sldId id="276" r:id="rId46"/>
    <p:sldId id="275" r:id="rId47"/>
    <p:sldId id="357" r:id="rId48"/>
    <p:sldId id="278" r:id="rId49"/>
    <p:sldId id="277" r:id="rId50"/>
    <p:sldId id="279" r:id="rId51"/>
    <p:sldId id="353" r:id="rId52"/>
    <p:sldId id="280" r:id="rId53"/>
    <p:sldId id="354" r:id="rId54"/>
    <p:sldId id="355" r:id="rId55"/>
    <p:sldId id="356" r:id="rId56"/>
    <p:sldId id="281" r:id="rId57"/>
    <p:sldId id="282" r:id="rId58"/>
    <p:sldId id="283" r:id="rId59"/>
    <p:sldId id="292"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l, Jeff A" initials="BJA" lastIdx="3" clrIdx="0">
    <p:extLst>
      <p:ext uri="{19B8F6BF-5375-455C-9EA6-DF929625EA0E}">
        <p15:presenceInfo xmlns:p15="http://schemas.microsoft.com/office/powerpoint/2012/main" userId="S-1-5-21-299107357-889479068-421607344-283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ABE"/>
    <a:srgbClr val="EA3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9" autoAdjust="0"/>
    <p:restoredTop sz="57321" autoAdjust="0"/>
  </p:normalViewPr>
  <p:slideViewPr>
    <p:cSldViewPr snapToGrid="0">
      <p:cViewPr varScale="1">
        <p:scale>
          <a:sx n="49" d="100"/>
          <a:sy n="49" d="100"/>
        </p:scale>
        <p:origin x="1242" y="54"/>
      </p:cViewPr>
      <p:guideLst/>
    </p:cSldViewPr>
  </p:slideViewPr>
  <p:outlineViewPr>
    <p:cViewPr>
      <p:scale>
        <a:sx n="33" d="100"/>
        <a:sy n="33" d="100"/>
      </p:scale>
      <p:origin x="0" y="-673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c:v>
                </c:pt>
                <c:pt idx="2">
                  <c:v>0.64</c:v>
                </c:pt>
                <c:pt idx="3">
                  <c:v>0.67</c:v>
                </c:pt>
                <c:pt idx="4">
                  <c:v>0.57999999999999996</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12889320"/>
        <c:axId val="412889712"/>
      </c:barChart>
      <c:catAx>
        <c:axId val="412889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2889712"/>
        <c:crosses val="autoZero"/>
        <c:auto val="1"/>
        <c:lblAlgn val="ctr"/>
        <c:lblOffset val="100"/>
        <c:noMultiLvlLbl val="0"/>
      </c:catAx>
      <c:valAx>
        <c:axId val="41288971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288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540250890278569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0.91</c:v>
                </c:pt>
                <c:pt idx="2">
                  <c:v>0.64</c:v>
                </c:pt>
                <c:pt idx="3">
                  <c:v>0.59</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7.0000000000000007E-2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7735616"/>
        <c:axId val="197737968"/>
      </c:barChart>
      <c:catAx>
        <c:axId val="197735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7737968"/>
        <c:crosses val="autoZero"/>
        <c:auto val="1"/>
        <c:lblAlgn val="ctr"/>
        <c:lblOffset val="100"/>
        <c:noMultiLvlLbl val="0"/>
      </c:catAx>
      <c:valAx>
        <c:axId val="19773796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73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0.92</c:v>
                </c:pt>
                <c:pt idx="2">
                  <c:v>0.66</c:v>
                </c:pt>
                <c:pt idx="3">
                  <c:v>0.62</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0.06</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7737184"/>
        <c:axId val="197739928"/>
      </c:barChart>
      <c:catAx>
        <c:axId val="197737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7739928"/>
        <c:crosses val="autoZero"/>
        <c:auto val="1"/>
        <c:lblAlgn val="ctr"/>
        <c:lblOffset val="100"/>
        <c:noMultiLvlLbl val="0"/>
      </c:catAx>
      <c:valAx>
        <c:axId val="19773992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737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0.91</c:v>
                </c:pt>
                <c:pt idx="2">
                  <c:v>0.65</c:v>
                </c:pt>
                <c:pt idx="3">
                  <c:v>0.62</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7.0000000000000007E-2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2892064"/>
        <c:axId val="197742672"/>
      </c:barChart>
      <c:catAx>
        <c:axId val="41289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7742672"/>
        <c:crosses val="autoZero"/>
        <c:auto val="1"/>
        <c:lblAlgn val="ctr"/>
        <c:lblOffset val="100"/>
        <c:noMultiLvlLbl val="0"/>
      </c:catAx>
      <c:valAx>
        <c:axId val="19774267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289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0.95</c:v>
                </c:pt>
                <c:pt idx="2">
                  <c:v>0.68</c:v>
                </c:pt>
                <c:pt idx="3">
                  <c:v>0.67</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7.0000000000000007E-2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7741104"/>
        <c:axId val="198087080"/>
      </c:barChart>
      <c:catAx>
        <c:axId val="197741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8087080"/>
        <c:crosses val="autoZero"/>
        <c:auto val="1"/>
        <c:lblAlgn val="ctr"/>
        <c:lblOffset val="100"/>
        <c:noMultiLvlLbl val="0"/>
      </c:catAx>
      <c:valAx>
        <c:axId val="19808708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74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0.88</c:v>
                </c:pt>
                <c:pt idx="2">
                  <c:v>0.61</c:v>
                </c:pt>
                <c:pt idx="3">
                  <c:v>0.52</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0.08</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8156664"/>
        <c:axId val="418158624"/>
      </c:barChart>
      <c:catAx>
        <c:axId val="418156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8158624"/>
        <c:crosses val="autoZero"/>
        <c:auto val="1"/>
        <c:lblAlgn val="ctr"/>
        <c:lblOffset val="100"/>
        <c:noMultiLvlLbl val="0"/>
      </c:catAx>
      <c:valAx>
        <c:axId val="418158624"/>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8156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c:v>
                </c:pt>
                <c:pt idx="2">
                  <c:v>0.65</c:v>
                </c:pt>
                <c:pt idx="3">
                  <c:v>0.63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0.06</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8158232"/>
        <c:axId val="418162936"/>
      </c:barChart>
      <c:catAx>
        <c:axId val="418158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8162936"/>
        <c:crosses val="autoZero"/>
        <c:auto val="1"/>
        <c:lblAlgn val="ctr"/>
        <c:lblOffset val="100"/>
        <c:noMultiLvlLbl val="0"/>
      </c:catAx>
      <c:valAx>
        <c:axId val="41816293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8158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c:v>
                </c:pt>
                <c:pt idx="2">
                  <c:v>0.59</c:v>
                </c:pt>
                <c:pt idx="3">
                  <c:v>0.51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0.06</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8159800"/>
        <c:axId val="418160192"/>
      </c:barChart>
      <c:catAx>
        <c:axId val="418159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8160192"/>
        <c:crosses val="autoZero"/>
        <c:auto val="1"/>
        <c:lblAlgn val="ctr"/>
        <c:lblOffset val="100"/>
        <c:noMultiLvlLbl val="0"/>
      </c:catAx>
      <c:valAx>
        <c:axId val="41816019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8159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0.94</c:v>
                </c:pt>
                <c:pt idx="2">
                  <c:v>0.64</c:v>
                </c:pt>
                <c:pt idx="3">
                  <c:v>0.55000000000000004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0.1</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8160584"/>
        <c:axId val="418162152"/>
      </c:barChart>
      <c:catAx>
        <c:axId val="418160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8162152"/>
        <c:crosses val="autoZero"/>
        <c:auto val="1"/>
        <c:lblAlgn val="ctr"/>
        <c:lblOffset val="100"/>
        <c:noMultiLvlLbl val="0"/>
      </c:catAx>
      <c:valAx>
        <c:axId val="41816215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8160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0.88</c:v>
                </c:pt>
                <c:pt idx="2">
                  <c:v>0.6</c:v>
                </c:pt>
                <c:pt idx="3">
                  <c:v>0.53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7.0000000000000007E-2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8164112"/>
        <c:axId val="418157448"/>
      </c:barChart>
      <c:catAx>
        <c:axId val="418164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8157448"/>
        <c:crosses val="autoZero"/>
        <c:auto val="1"/>
        <c:lblAlgn val="ctr"/>
        <c:lblOffset val="100"/>
        <c:noMultiLvlLbl val="0"/>
      </c:catAx>
      <c:valAx>
        <c:axId val="41815744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816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0.91</c:v>
                </c:pt>
                <c:pt idx="2">
                  <c:v>0.65</c:v>
                </c:pt>
                <c:pt idx="3">
                  <c:v>0.55000000000000004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0.1</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7737576"/>
        <c:axId val="415873152"/>
      </c:barChart>
      <c:catAx>
        <c:axId val="197737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873152"/>
        <c:crosses val="autoZero"/>
        <c:auto val="1"/>
        <c:lblAlgn val="ctr"/>
        <c:lblOffset val="100"/>
        <c:noMultiLvlLbl val="0"/>
      </c:catAx>
      <c:valAx>
        <c:axId val="41587315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737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0.94</c:v>
                </c:pt>
                <c:pt idx="2">
                  <c:v>0.67</c:v>
                </c:pt>
                <c:pt idx="3">
                  <c:v>0.66</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7.0000000000000007E-2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2894808"/>
        <c:axId val="412896376"/>
      </c:barChart>
      <c:catAx>
        <c:axId val="412894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2896376"/>
        <c:crosses val="autoZero"/>
        <c:auto val="1"/>
        <c:lblAlgn val="ctr"/>
        <c:lblOffset val="100"/>
        <c:noMultiLvlLbl val="0"/>
      </c:catAx>
      <c:valAx>
        <c:axId val="41289637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2894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c:v>
                </c:pt>
                <c:pt idx="2">
                  <c:v>0.64</c:v>
                </c:pt>
                <c:pt idx="3">
                  <c:v>0.56999999999999995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0.08</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5872760"/>
        <c:axId val="415873544"/>
      </c:barChart>
      <c:catAx>
        <c:axId val="415872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873544"/>
        <c:crosses val="autoZero"/>
        <c:auto val="1"/>
        <c:lblAlgn val="ctr"/>
        <c:lblOffset val="100"/>
        <c:noMultiLvlLbl val="0"/>
      </c:catAx>
      <c:valAx>
        <c:axId val="415873544"/>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87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387869094572132E-3"/>
                  <c:y val="-0.173488917265549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0.93</c:v>
                </c:pt>
                <c:pt idx="2">
                  <c:v>0.66</c:v>
                </c:pt>
                <c:pt idx="3">
                  <c:v>0.63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0.1</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5873936"/>
        <c:axId val="415867272"/>
      </c:barChart>
      <c:catAx>
        <c:axId val="415873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867272"/>
        <c:crosses val="autoZero"/>
        <c:auto val="1"/>
        <c:lblAlgn val="ctr"/>
        <c:lblOffset val="100"/>
        <c:noMultiLvlLbl val="0"/>
      </c:catAx>
      <c:valAx>
        <c:axId val="41586727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873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0.88</c:v>
                </c:pt>
                <c:pt idx="2">
                  <c:v>0.62</c:v>
                </c:pt>
                <c:pt idx="3">
                  <c:v>0.54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0.08</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5866880"/>
        <c:axId val="415871976"/>
      </c:barChart>
      <c:catAx>
        <c:axId val="415866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871976"/>
        <c:crosses val="autoZero"/>
        <c:auto val="1"/>
        <c:lblAlgn val="ctr"/>
        <c:lblOffset val="100"/>
        <c:noMultiLvlLbl val="0"/>
      </c:catAx>
      <c:valAx>
        <c:axId val="41587197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86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80360763934443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c:v>
                </c:pt>
                <c:pt idx="2">
                  <c:v>0.63</c:v>
                </c:pt>
                <c:pt idx="3">
                  <c:v>0.59</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0.06</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5868056"/>
        <c:axId val="415868448"/>
      </c:barChart>
      <c:catAx>
        <c:axId val="415868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868448"/>
        <c:crosses val="autoZero"/>
        <c:auto val="1"/>
        <c:lblAlgn val="ctr"/>
        <c:lblOffset val="100"/>
        <c:noMultiLvlLbl val="0"/>
      </c:catAx>
      <c:valAx>
        <c:axId val="41586844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86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80360763934443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0.89</c:v>
                </c:pt>
                <c:pt idx="2">
                  <c:v>0.64</c:v>
                </c:pt>
                <c:pt idx="3">
                  <c:v>0.55000000000000004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0.08</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5871584"/>
        <c:axId val="418157840"/>
      </c:barChart>
      <c:catAx>
        <c:axId val="415871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8157840"/>
        <c:crosses val="autoZero"/>
        <c:auto val="1"/>
        <c:lblAlgn val="ctr"/>
        <c:lblOffset val="100"/>
        <c:noMultiLvlLbl val="0"/>
      </c:catAx>
      <c:valAx>
        <c:axId val="41815784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87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80360763934443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0.86</c:v>
                </c:pt>
                <c:pt idx="2">
                  <c:v>0.59</c:v>
                </c:pt>
                <c:pt idx="3">
                  <c:v>0.51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7.0000000000000007E-2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8161368"/>
        <c:axId val="415368040"/>
      </c:barChart>
      <c:catAx>
        <c:axId val="418161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368040"/>
        <c:crosses val="autoZero"/>
        <c:auto val="1"/>
        <c:lblAlgn val="ctr"/>
        <c:lblOffset val="100"/>
        <c:noMultiLvlLbl val="0"/>
      </c:catAx>
      <c:valAx>
        <c:axId val="41536804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8161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c:v>
                </c:pt>
                <c:pt idx="2">
                  <c:v>0.64</c:v>
                </c:pt>
                <c:pt idx="3">
                  <c:v>0.68</c:v>
                </c:pt>
                <c:pt idx="4">
                  <c:v>0.59</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15374312"/>
        <c:axId val="415371176"/>
      </c:barChart>
      <c:catAx>
        <c:axId val="415374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371176"/>
        <c:crosses val="autoZero"/>
        <c:auto val="1"/>
        <c:lblAlgn val="ctr"/>
        <c:lblOffset val="100"/>
        <c:noMultiLvlLbl val="0"/>
      </c:catAx>
      <c:valAx>
        <c:axId val="41537117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374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0.96</c:v>
                </c:pt>
                <c:pt idx="2">
                  <c:v>0.65</c:v>
                </c:pt>
                <c:pt idx="3">
                  <c:v>0.69</c:v>
                </c:pt>
                <c:pt idx="4">
                  <c:v>0.61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0.08</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15370392"/>
        <c:axId val="415368824"/>
      </c:barChart>
      <c:catAx>
        <c:axId val="415370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368824"/>
        <c:crosses val="autoZero"/>
        <c:auto val="1"/>
        <c:lblAlgn val="ctr"/>
        <c:lblOffset val="100"/>
        <c:noMultiLvlLbl val="0"/>
      </c:catAx>
      <c:valAx>
        <c:axId val="415368824"/>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37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0.95</c:v>
                </c:pt>
                <c:pt idx="2">
                  <c:v>0.67</c:v>
                </c:pt>
                <c:pt idx="3">
                  <c:v>0.7</c:v>
                </c:pt>
                <c:pt idx="4">
                  <c:v>0.61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15374704"/>
        <c:axId val="415367256"/>
      </c:barChart>
      <c:catAx>
        <c:axId val="415374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367256"/>
        <c:crosses val="autoZero"/>
        <c:auto val="1"/>
        <c:lblAlgn val="ctr"/>
        <c:lblOffset val="100"/>
        <c:noMultiLvlLbl val="0"/>
      </c:catAx>
      <c:valAx>
        <c:axId val="41536725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374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c:v>
                </c:pt>
                <c:pt idx="2">
                  <c:v>0.66</c:v>
                </c:pt>
                <c:pt idx="3">
                  <c:v>0.71</c:v>
                </c:pt>
                <c:pt idx="4">
                  <c:v>0.56000000000000005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311264"/>
        <c:axId val="465311656"/>
      </c:barChart>
      <c:catAx>
        <c:axId val="465311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311656"/>
        <c:crosses val="autoZero"/>
        <c:auto val="1"/>
        <c:lblAlgn val="ctr"/>
        <c:lblOffset val="100"/>
        <c:noMultiLvlLbl val="0"/>
      </c:catAx>
      <c:valAx>
        <c:axId val="46531165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31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28644884658163E-2"/>
          <c:y val="5.179340019899082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0.88</c:v>
                </c:pt>
                <c:pt idx="2">
                  <c:v>0.62</c:v>
                </c:pt>
                <c:pt idx="3">
                  <c:v>0.53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0.08</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2891672"/>
        <c:axId val="412892456"/>
      </c:barChart>
      <c:catAx>
        <c:axId val="412891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2892456"/>
        <c:crosses val="autoZero"/>
        <c:auto val="1"/>
        <c:lblAlgn val="ctr"/>
        <c:lblOffset val="100"/>
        <c:noMultiLvlLbl val="0"/>
      </c:catAx>
      <c:valAx>
        <c:axId val="41289245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289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0.95</c:v>
                </c:pt>
                <c:pt idx="2">
                  <c:v>0.72</c:v>
                </c:pt>
                <c:pt idx="3">
                  <c:v>0.75</c:v>
                </c:pt>
                <c:pt idx="4">
                  <c:v>0.64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43872"/>
        <c:axId val="465941912"/>
      </c:barChart>
      <c:catAx>
        <c:axId val="46594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41912"/>
        <c:crosses val="autoZero"/>
        <c:auto val="1"/>
        <c:lblAlgn val="ctr"/>
        <c:lblOffset val="100"/>
        <c:noMultiLvlLbl val="0"/>
      </c:catAx>
      <c:valAx>
        <c:axId val="46594191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4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0.96</c:v>
                </c:pt>
                <c:pt idx="2">
                  <c:v>0.72</c:v>
                </c:pt>
                <c:pt idx="3">
                  <c:v>0.76</c:v>
                </c:pt>
                <c:pt idx="4">
                  <c:v>0.64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47792"/>
        <c:axId val="465943088"/>
      </c:barChart>
      <c:catAx>
        <c:axId val="465947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43088"/>
        <c:crosses val="autoZero"/>
        <c:auto val="1"/>
        <c:lblAlgn val="ctr"/>
        <c:lblOffset val="100"/>
        <c:noMultiLvlLbl val="0"/>
      </c:catAx>
      <c:valAx>
        <c:axId val="46594308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4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0.96</c:v>
                </c:pt>
                <c:pt idx="2">
                  <c:v>0.72</c:v>
                </c:pt>
                <c:pt idx="3">
                  <c:v>0.76</c:v>
                </c:pt>
                <c:pt idx="4">
                  <c:v>0.64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0.08</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49360"/>
        <c:axId val="465941520"/>
      </c:barChart>
      <c:catAx>
        <c:axId val="465949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41520"/>
        <c:crosses val="autoZero"/>
        <c:auto val="1"/>
        <c:lblAlgn val="ctr"/>
        <c:lblOffset val="100"/>
        <c:noMultiLvlLbl val="0"/>
      </c:catAx>
      <c:valAx>
        <c:axId val="46594152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4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0.95</c:v>
                </c:pt>
                <c:pt idx="2">
                  <c:v>0.72</c:v>
                </c:pt>
                <c:pt idx="3">
                  <c:v>0.75</c:v>
                </c:pt>
                <c:pt idx="4">
                  <c:v>0.64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48184"/>
        <c:axId val="465948576"/>
      </c:barChart>
      <c:catAx>
        <c:axId val="465948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48576"/>
        <c:crosses val="autoZero"/>
        <c:auto val="1"/>
        <c:lblAlgn val="ctr"/>
        <c:lblOffset val="100"/>
        <c:noMultiLvlLbl val="0"/>
      </c:catAx>
      <c:valAx>
        <c:axId val="46594857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48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0.93</c:v>
                </c:pt>
                <c:pt idx="2">
                  <c:v>0.67</c:v>
                </c:pt>
                <c:pt idx="3">
                  <c:v>0.71</c:v>
                </c:pt>
                <c:pt idx="4">
                  <c:v>0.56999999999999995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0.08</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54064"/>
        <c:axId val="465952104"/>
      </c:barChart>
      <c:catAx>
        <c:axId val="465954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52104"/>
        <c:crosses val="autoZero"/>
        <c:auto val="1"/>
        <c:lblAlgn val="ctr"/>
        <c:lblOffset val="100"/>
        <c:noMultiLvlLbl val="0"/>
      </c:catAx>
      <c:valAx>
        <c:axId val="465952104"/>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5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0.93</c:v>
                </c:pt>
                <c:pt idx="2">
                  <c:v>0.67</c:v>
                </c:pt>
                <c:pt idx="3">
                  <c:v>0.71</c:v>
                </c:pt>
                <c:pt idx="4">
                  <c:v>0.56999999999999995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317144"/>
        <c:axId val="465312440"/>
      </c:barChart>
      <c:catAx>
        <c:axId val="465317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312440"/>
        <c:crosses val="autoZero"/>
        <c:auto val="1"/>
        <c:lblAlgn val="ctr"/>
        <c:lblOffset val="100"/>
        <c:noMultiLvlLbl val="0"/>
      </c:catAx>
      <c:valAx>
        <c:axId val="46531244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31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0.95</c:v>
                </c:pt>
                <c:pt idx="2">
                  <c:v>0.71</c:v>
                </c:pt>
                <c:pt idx="3">
                  <c:v>0.76</c:v>
                </c:pt>
                <c:pt idx="4">
                  <c:v>0.64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0.06</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314400"/>
        <c:axId val="465314792"/>
      </c:barChart>
      <c:catAx>
        <c:axId val="465314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314792"/>
        <c:crosses val="autoZero"/>
        <c:auto val="1"/>
        <c:lblAlgn val="ctr"/>
        <c:lblOffset val="100"/>
        <c:noMultiLvlLbl val="0"/>
      </c:catAx>
      <c:valAx>
        <c:axId val="46531479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31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0.93</c:v>
                </c:pt>
                <c:pt idx="2">
                  <c:v>0.68</c:v>
                </c:pt>
                <c:pt idx="3">
                  <c:v>0.71</c:v>
                </c:pt>
                <c:pt idx="4">
                  <c:v>0.61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0.06</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316360"/>
        <c:axId val="415368432"/>
      </c:barChart>
      <c:catAx>
        <c:axId val="465316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368432"/>
        <c:crosses val="autoZero"/>
        <c:auto val="1"/>
        <c:lblAlgn val="ctr"/>
        <c:lblOffset val="100"/>
        <c:noMultiLvlLbl val="0"/>
      </c:catAx>
      <c:valAx>
        <c:axId val="41536843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316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0.94</c:v>
                </c:pt>
                <c:pt idx="2">
                  <c:v>0.7</c:v>
                </c:pt>
                <c:pt idx="3">
                  <c:v>0.73</c:v>
                </c:pt>
                <c:pt idx="4">
                  <c:v>0.62</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15371568"/>
        <c:axId val="415371960"/>
      </c:barChart>
      <c:catAx>
        <c:axId val="415371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371960"/>
        <c:crosses val="autoZero"/>
        <c:auto val="1"/>
        <c:lblAlgn val="ctr"/>
        <c:lblOffset val="100"/>
        <c:noMultiLvlLbl val="0"/>
      </c:catAx>
      <c:valAx>
        <c:axId val="41537196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37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0.94</c:v>
                </c:pt>
                <c:pt idx="2">
                  <c:v>0.68</c:v>
                </c:pt>
                <c:pt idx="3">
                  <c:v>0.72</c:v>
                </c:pt>
                <c:pt idx="4">
                  <c:v>0.63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15372352"/>
        <c:axId val="415373920"/>
      </c:barChart>
      <c:catAx>
        <c:axId val="415372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5373920"/>
        <c:crosses val="autoZero"/>
        <c:auto val="1"/>
        <c:lblAlgn val="ctr"/>
        <c:lblOffset val="100"/>
        <c:noMultiLvlLbl val="0"/>
      </c:catAx>
      <c:valAx>
        <c:axId val="41537392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537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c:v>
                </c:pt>
                <c:pt idx="2">
                  <c:v>0.64</c:v>
                </c:pt>
                <c:pt idx="3">
                  <c:v>0.61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0.06</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2895200"/>
        <c:axId val="198088256"/>
      </c:barChart>
      <c:catAx>
        <c:axId val="412895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8088256"/>
        <c:crosses val="autoZero"/>
        <c:auto val="1"/>
        <c:lblAlgn val="ctr"/>
        <c:lblOffset val="100"/>
        <c:noMultiLvlLbl val="0"/>
      </c:catAx>
      <c:valAx>
        <c:axId val="19808825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2895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0.94</c:v>
                </c:pt>
                <c:pt idx="2">
                  <c:v>0.69</c:v>
                </c:pt>
                <c:pt idx="3">
                  <c:v>0.73</c:v>
                </c:pt>
                <c:pt idx="4">
                  <c:v>0.63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7.0000000000000007E-2</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39168"/>
        <c:axId val="465942304"/>
      </c:barChart>
      <c:catAx>
        <c:axId val="465939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42304"/>
        <c:crosses val="autoZero"/>
        <c:auto val="1"/>
        <c:lblAlgn val="ctr"/>
        <c:lblOffset val="100"/>
        <c:noMultiLvlLbl val="0"/>
      </c:catAx>
      <c:valAx>
        <c:axId val="465942304"/>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3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0.91</c:v>
                </c:pt>
                <c:pt idx="2">
                  <c:v>0.62</c:v>
                </c:pt>
                <c:pt idx="3">
                  <c:v>0.67</c:v>
                </c:pt>
                <c:pt idx="4">
                  <c:v>0.59</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0.09</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312832"/>
        <c:axId val="465314008"/>
      </c:barChart>
      <c:catAx>
        <c:axId val="465312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314008"/>
        <c:crosses val="autoZero"/>
        <c:auto val="1"/>
        <c:lblAlgn val="ctr"/>
        <c:lblOffset val="100"/>
        <c:noMultiLvlLbl val="0"/>
      </c:catAx>
      <c:valAx>
        <c:axId val="46531400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31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0.91</c:v>
                </c:pt>
                <c:pt idx="2">
                  <c:v>0.61</c:v>
                </c:pt>
                <c:pt idx="3">
                  <c:v>0.67</c:v>
                </c:pt>
                <c:pt idx="4">
                  <c:v>0.57999999999999996</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0.09</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889160"/>
        <c:axId val="465888768"/>
      </c:barChart>
      <c:catAx>
        <c:axId val="465889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888768"/>
        <c:crosses val="autoZero"/>
        <c:auto val="1"/>
        <c:lblAlgn val="ctr"/>
        <c:lblOffset val="100"/>
        <c:noMultiLvlLbl val="0"/>
      </c:catAx>
      <c:valAx>
        <c:axId val="46588876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889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0.94</c:v>
                </c:pt>
                <c:pt idx="2">
                  <c:v>0.69</c:v>
                </c:pt>
                <c:pt idx="3">
                  <c:v>0.71</c:v>
                </c:pt>
                <c:pt idx="4">
                  <c:v>0.63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0.06</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889552"/>
        <c:axId val="465889944"/>
      </c:barChart>
      <c:catAx>
        <c:axId val="465889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889944"/>
        <c:crosses val="autoZero"/>
        <c:auto val="1"/>
        <c:lblAlgn val="ctr"/>
        <c:lblOffset val="100"/>
        <c:noMultiLvlLbl val="0"/>
      </c:catAx>
      <c:valAx>
        <c:axId val="465889944"/>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88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0.88</c:v>
                </c:pt>
                <c:pt idx="2">
                  <c:v>0.57999999999999996</c:v>
                </c:pt>
                <c:pt idx="3">
                  <c:v>0.62</c:v>
                </c:pt>
                <c:pt idx="4">
                  <c:v>0.53</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0.08</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879752"/>
        <c:axId val="465880536"/>
      </c:barChart>
      <c:catAx>
        <c:axId val="465879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880536"/>
        <c:crosses val="autoZero"/>
        <c:auto val="1"/>
        <c:lblAlgn val="ctr"/>
        <c:lblOffset val="100"/>
        <c:noMultiLvlLbl val="0"/>
      </c:catAx>
      <c:valAx>
        <c:axId val="465880536"/>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879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0.91</c:v>
                </c:pt>
                <c:pt idx="2">
                  <c:v>0.65</c:v>
                </c:pt>
                <c:pt idx="3">
                  <c:v>0.69</c:v>
                </c:pt>
                <c:pt idx="4">
                  <c:v>0.61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0.08</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886808"/>
        <c:axId val="465887200"/>
      </c:barChart>
      <c:catAx>
        <c:axId val="46588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887200"/>
        <c:crosses val="autoZero"/>
        <c:auto val="1"/>
        <c:lblAlgn val="ctr"/>
        <c:lblOffset val="100"/>
        <c:noMultiLvlLbl val="0"/>
      </c:catAx>
      <c:valAx>
        <c:axId val="46588720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88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0.85</c:v>
                </c:pt>
                <c:pt idx="2">
                  <c:v>0.59</c:v>
                </c:pt>
                <c:pt idx="3">
                  <c:v>0.62</c:v>
                </c:pt>
                <c:pt idx="4">
                  <c:v>0.54</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0.06</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891512"/>
        <c:axId val="465939560"/>
      </c:barChart>
      <c:catAx>
        <c:axId val="465891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39560"/>
        <c:crosses val="autoZero"/>
        <c:auto val="1"/>
        <c:lblAlgn val="ctr"/>
        <c:lblOffset val="100"/>
        <c:noMultiLvlLbl val="0"/>
      </c:catAx>
      <c:valAx>
        <c:axId val="46593956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891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0.95</c:v>
                </c:pt>
                <c:pt idx="2">
                  <c:v>0.59</c:v>
                </c:pt>
                <c:pt idx="3">
                  <c:v>0.61</c:v>
                </c:pt>
                <c:pt idx="4">
                  <c:v>0.57999999999999996</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0.05</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41128"/>
        <c:axId val="465943480"/>
      </c:barChart>
      <c:catAx>
        <c:axId val="465941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43480"/>
        <c:crosses val="autoZero"/>
        <c:auto val="1"/>
        <c:lblAlgn val="ctr"/>
        <c:lblOffset val="100"/>
        <c:noMultiLvlLbl val="0"/>
      </c:catAx>
      <c:valAx>
        <c:axId val="46594348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41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0.92</c:v>
                </c:pt>
                <c:pt idx="2">
                  <c:v>0.65</c:v>
                </c:pt>
                <c:pt idx="3">
                  <c:v>0.69</c:v>
                </c:pt>
                <c:pt idx="4">
                  <c:v>0.62</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0.08</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945048"/>
        <c:axId val="465945440"/>
      </c:barChart>
      <c:catAx>
        <c:axId val="465945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945440"/>
        <c:crosses val="autoZero"/>
        <c:auto val="1"/>
        <c:lblAlgn val="ctr"/>
        <c:lblOffset val="100"/>
        <c:noMultiLvlLbl val="0"/>
      </c:catAx>
      <c:valAx>
        <c:axId val="46594544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94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rgbClr val="806ABE"/>
              </a:solidFill>
              <a:ln>
                <a:noFill/>
              </a:ln>
              <a:effectLst/>
            </c:spPr>
          </c:dPt>
          <c:dPt>
            <c:idx val="4"/>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8224525120215E-3"/>
                  <c:y val="-0.162050316601388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Sheet1!$B$2:$B$6</c:f>
              <c:numCache>
                <c:formatCode>0%</c:formatCode>
                <c:ptCount val="5"/>
                <c:pt idx="0">
                  <c:v>1</c:v>
                </c:pt>
                <c:pt idx="1">
                  <c:v>0.93</c:v>
                </c:pt>
                <c:pt idx="2">
                  <c:v>0.65</c:v>
                </c:pt>
                <c:pt idx="3">
                  <c:v>0.69</c:v>
                </c:pt>
                <c:pt idx="4">
                  <c:v>0.59</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Sheet1!$C$2:$C$6</c:f>
              <c:numCache>
                <c:formatCode>0%</c:formatCode>
                <c:ptCount val="5"/>
                <c:pt idx="0">
                  <c:v>0</c:v>
                </c:pt>
                <c:pt idx="1">
                  <c:v>0</c:v>
                </c:pt>
                <c:pt idx="2">
                  <c:v>0.08</c:v>
                </c:pt>
                <c:pt idx="3">
                  <c:v>0</c:v>
                </c:pt>
                <c:pt idx="4">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HIV Diagnosed (PLWH) through 2014</c:v>
                </c:pt>
                <c:pt idx="1">
                  <c:v>Ever in Care</c:v>
                </c:pt>
                <c:pt idx="2">
                  <c:v>In Care/Retained in Care in 2014</c:v>
                </c:pt>
                <c:pt idx="3">
                  <c:v>On ART in 2014</c:v>
                </c:pt>
                <c:pt idx="4">
                  <c:v>Suppressed Viral Load (&lt;200 copies/mL) in 2014</c:v>
                </c:pt>
              </c:strCache>
            </c:strRef>
          </c:cat>
          <c:val>
            <c:numRef>
              <c:f>Sheet1!$D$2:$D$6</c:f>
              <c:numCache>
                <c:formatCode>General</c:formatCode>
                <c:ptCount val="5"/>
              </c:numCache>
            </c:numRef>
          </c:val>
        </c:ser>
        <c:dLbls>
          <c:dLblPos val="ctr"/>
          <c:showLegendKey val="0"/>
          <c:showVal val="1"/>
          <c:showCatName val="0"/>
          <c:showSerName val="0"/>
          <c:showPercent val="0"/>
          <c:showBubbleSize val="0"/>
        </c:dLbls>
        <c:gapWidth val="79"/>
        <c:overlap val="100"/>
        <c:axId val="465892296"/>
        <c:axId val="465892688"/>
      </c:barChart>
      <c:catAx>
        <c:axId val="465892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65892688"/>
        <c:crosses val="autoZero"/>
        <c:auto val="1"/>
        <c:lblAlgn val="ctr"/>
        <c:lblOffset val="100"/>
        <c:noMultiLvlLbl val="0"/>
      </c:catAx>
      <c:valAx>
        <c:axId val="46589268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5892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c:v>
                </c:pt>
                <c:pt idx="2">
                  <c:v>0.65</c:v>
                </c:pt>
                <c:pt idx="3">
                  <c:v>0.56000000000000005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0.08</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8082376"/>
        <c:axId val="198086688"/>
      </c:barChart>
      <c:catAx>
        <c:axId val="198082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8086688"/>
        <c:crosses val="autoZero"/>
        <c:auto val="1"/>
        <c:lblAlgn val="ctr"/>
        <c:lblOffset val="100"/>
        <c:noMultiLvlLbl val="0"/>
      </c:catAx>
      <c:valAx>
        <c:axId val="19808668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8082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8785E-3"/>
                  <c:y val="-0.14623955773277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0.91</c:v>
                </c:pt>
                <c:pt idx="2">
                  <c:v>0.64</c:v>
                </c:pt>
                <c:pt idx="3">
                  <c:v>0.59</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7.0000000000000007E-2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412890104"/>
        <c:axId val="412893240"/>
      </c:barChart>
      <c:catAx>
        <c:axId val="412890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2893240"/>
        <c:crosses val="autoZero"/>
        <c:auto val="1"/>
        <c:lblAlgn val="ctr"/>
        <c:lblOffset val="100"/>
        <c:noMultiLvlLbl val="0"/>
      </c:catAx>
      <c:valAx>
        <c:axId val="412893240"/>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2890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90711E-3"/>
                  <c:y val="-0.1890599798557041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0.99</c:v>
                </c:pt>
                <c:pt idx="2">
                  <c:v>0.83</c:v>
                </c:pt>
                <c:pt idx="3">
                  <c:v>0.69</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0.06</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7741888"/>
        <c:axId val="197736008"/>
      </c:barChart>
      <c:catAx>
        <c:axId val="197741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7736008"/>
        <c:crosses val="autoZero"/>
        <c:auto val="1"/>
        <c:lblAlgn val="ctr"/>
        <c:lblOffset val="100"/>
        <c:noMultiLvlLbl val="0"/>
      </c:catAx>
      <c:valAx>
        <c:axId val="197736008"/>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74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9.791654278272060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90711E-3"/>
                  <c:y val="-0.1073119012573940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0.9</c:v>
                </c:pt>
                <c:pt idx="2">
                  <c:v>0.63</c:v>
                </c:pt>
                <c:pt idx="3">
                  <c:v>0.48</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0.12</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7736792"/>
        <c:axId val="197738752"/>
      </c:barChart>
      <c:catAx>
        <c:axId val="197736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7738752"/>
        <c:crosses val="autoZero"/>
        <c:auto val="1"/>
        <c:lblAlgn val="ctr"/>
        <c:lblOffset val="100"/>
        <c:noMultiLvlLbl val="0"/>
      </c:catAx>
      <c:valAx>
        <c:axId val="197738752"/>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736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7431794115366E-2"/>
          <c:y val="4.7900634551452249E-2"/>
          <c:w val="0.89610327850769389"/>
          <c:h val="0.799412529555899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6">
                  <a:lumMod val="75000"/>
                </a:schemeClr>
              </a:solidFill>
              <a:ln>
                <a:noFill/>
              </a:ln>
              <a:effectLst/>
            </c:spPr>
          </c:dPt>
          <c:dPt>
            <c:idx val="3"/>
            <c:invertIfNegative val="0"/>
            <c:bubble3D val="0"/>
            <c:spPr>
              <a:solidFill>
                <a:schemeClr val="accent1"/>
              </a:solidFill>
              <a:ln>
                <a:noFill/>
              </a:ln>
              <a:effectLst/>
            </c:spPr>
          </c:dPt>
          <c:dLbls>
            <c:dLbl>
              <c:idx val="0"/>
              <c:layout>
                <c:manualLayout>
                  <c:x val="-1.2680619483307659E-3"/>
                  <c:y val="-0.282819845871001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80129239819498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29289698190711E-3"/>
                  <c:y val="-3.17395267745647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29289698189748E-3"/>
                  <c:y val="-0.1267757294950868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Sheet1!$B$2:$B$5</c:f>
              <c:numCache>
                <c:formatCode>0%</c:formatCode>
                <c:ptCount val="4"/>
                <c:pt idx="0">
                  <c:v>1</c:v>
                </c:pt>
                <c:pt idx="1">
                  <c:v>0.88</c:v>
                </c:pt>
                <c:pt idx="2">
                  <c:v>0.59</c:v>
                </c:pt>
                <c:pt idx="3">
                  <c:v>0.51</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dLbls>
            <c:delete val="1"/>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Sheet1!$C$2:$C$5</c:f>
              <c:numCache>
                <c:formatCode>0%</c:formatCode>
                <c:ptCount val="4"/>
                <c:pt idx="0">
                  <c:v>0</c:v>
                </c:pt>
                <c:pt idx="1">
                  <c:v>0</c:v>
                </c:pt>
                <c:pt idx="2">
                  <c:v>0.1</c:v>
                </c:pt>
                <c:pt idx="3">
                  <c:v>0</c:v>
                </c:pt>
              </c:numCache>
            </c:numRef>
          </c:val>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HIV Diagnosed (PLWH) through 2014</c:v>
                </c:pt>
                <c:pt idx="1">
                  <c:v>Ever in Care</c:v>
                </c:pt>
                <c:pt idx="2">
                  <c:v>In Care/Retained in Care in 2014</c:v>
                </c:pt>
                <c:pt idx="3">
                  <c:v>Suppressed Viral Load (&lt;200 copies/mL) in 2014</c:v>
                </c:pt>
              </c:strCache>
            </c:strRef>
          </c:cat>
          <c:val>
            <c:numRef>
              <c:f>Sheet1!$D$2:$D$5</c:f>
              <c:numCache>
                <c:formatCode>General</c:formatCode>
                <c:ptCount val="4"/>
              </c:numCache>
            </c:numRef>
          </c:val>
        </c:ser>
        <c:dLbls>
          <c:dLblPos val="ctr"/>
          <c:showLegendKey val="0"/>
          <c:showVal val="1"/>
          <c:showCatName val="0"/>
          <c:showSerName val="0"/>
          <c:showPercent val="0"/>
          <c:showBubbleSize val="0"/>
        </c:dLbls>
        <c:gapWidth val="79"/>
        <c:overlap val="100"/>
        <c:axId val="197735224"/>
        <c:axId val="197739144"/>
      </c:barChart>
      <c:catAx>
        <c:axId val="197735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97739144"/>
        <c:crosses val="autoZero"/>
        <c:auto val="1"/>
        <c:lblAlgn val="ctr"/>
        <c:lblOffset val="100"/>
        <c:noMultiLvlLbl val="0"/>
      </c:catAx>
      <c:valAx>
        <c:axId val="197739144"/>
        <c:scaling>
          <c:orientation val="minMax"/>
          <c:max val="1"/>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smtClean="0"/>
                  <a:t>PERCENT</a:t>
                </a:r>
                <a:r>
                  <a:rPr lang="en-US" b="1" baseline="0" dirty="0" smtClean="0"/>
                  <a:t> OF PLWH</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773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70,287</a:t>
          </a:r>
          <a:endParaRPr lang="en-US" sz="1600" b="1"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34,670</a:t>
          </a:r>
          <a:endParaRPr lang="en-US" sz="16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17,183</a:t>
          </a:r>
          <a:endParaRPr lang="en-US" sz="16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0.60932</cdr:x>
      <cdr:y>0.4247</cdr:y>
    </cdr:from>
    <cdr:to>
      <cdr:x>0.68449</cdr:x>
      <cdr:y>0.54378</cdr:y>
    </cdr:to>
    <cdr:sp macro="" textlink="">
      <cdr:nvSpPr>
        <cdr:cNvPr id="14" name="TextBox 13"/>
        <cdr:cNvSpPr txBox="1"/>
      </cdr:nvSpPr>
      <cdr:spPr>
        <a:xfrm xmlns:a="http://schemas.openxmlformats.org/drawingml/2006/main">
          <a:off x="5893938" y="1385577"/>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9,517</a:t>
          </a:r>
          <a:endParaRPr lang="en-US" sz="16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9,872</a:t>
          </a:r>
          <a:endParaRPr lang="en-US" sz="16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21,999</a:t>
          </a:r>
          <a:endParaRPr lang="en-US" sz="1600" b="1" dirty="0">
            <a:solidFill>
              <a:schemeClr val="tx1"/>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67,619</a:t>
          </a:r>
          <a:endParaRPr lang="en-US" sz="1600" b="1" dirty="0">
            <a:solidFill>
              <a:schemeClr val="tx1"/>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1,269</a:t>
          </a:r>
          <a:endParaRPr lang="en-US" sz="1600" b="1" dirty="0">
            <a:solidFill>
              <a:schemeClr val="tx1"/>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580</a:t>
          </a:r>
          <a:endParaRPr lang="en-US" sz="1600" b="1" dirty="0">
            <a:solidFill>
              <a:schemeClr val="tx1"/>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1,230</a:t>
          </a:r>
          <a:endParaRPr lang="en-US" sz="16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31,780</a:t>
          </a:r>
          <a:endParaRPr lang="en-US" sz="1600" b="1" dirty="0">
            <a:solidFill>
              <a:schemeClr val="tx1"/>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1,476</a:t>
          </a:r>
          <a:endParaRPr lang="en-US" sz="1600" b="1" dirty="0">
            <a:solidFill>
              <a:schemeClr val="tx1"/>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1,535</a:t>
          </a:r>
          <a:endParaRPr lang="en-US" sz="1600" b="1" dirty="0">
            <a:solidFill>
              <a:schemeClr val="tx1"/>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0.50102</cdr:x>
      <cdr:y>0.38092</cdr:y>
    </cdr:from>
    <cdr:to>
      <cdr:x>0.57619</cdr:x>
      <cdr:y>0.5</cdr:y>
    </cdr:to>
    <cdr:sp macro="" textlink="">
      <cdr:nvSpPr>
        <cdr:cNvPr id="14" name="TextBox 13"/>
        <cdr:cNvSpPr txBox="1"/>
      </cdr:nvSpPr>
      <cdr:spPr>
        <a:xfrm xmlns:a="http://schemas.openxmlformats.org/drawingml/2006/main">
          <a:off x="4846347" y="1242737"/>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3,011</a:t>
          </a:r>
          <a:endParaRPr lang="en-US" sz="1600" b="1" dirty="0">
            <a:solidFill>
              <a:schemeClr val="tx1"/>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1,476</a:t>
          </a:r>
          <a:endParaRPr lang="en-US" sz="1600" b="1" dirty="0">
            <a:solidFill>
              <a:schemeClr val="tx1"/>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4,538</a:t>
          </a:r>
          <a:endParaRPr lang="en-US" sz="1600" b="1" dirty="0">
            <a:solidFill>
              <a:schemeClr val="tx1"/>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4,479</a:t>
          </a:r>
          <a:endParaRPr lang="en-US" sz="1600" b="1" dirty="0">
            <a:solidFill>
              <a:schemeClr val="tx1"/>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3,732</a:t>
          </a:r>
          <a:endParaRPr lang="en-US" sz="1600" b="1" dirty="0">
            <a:solidFill>
              <a:schemeClr val="tx1"/>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5,468</a:t>
          </a:r>
          <a:endParaRPr lang="en-US" sz="1600" b="1" dirty="0">
            <a:solidFill>
              <a:schemeClr val="tx1"/>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8,450</a:t>
          </a:r>
          <a:endParaRPr lang="en-US" sz="1600" b="1" dirty="0">
            <a:solidFill>
              <a:schemeClr val="tx1"/>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1,639</a:t>
          </a:r>
          <a:endParaRPr lang="en-US" sz="16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15,085</a:t>
          </a:r>
          <a:endParaRPr lang="en-US" sz="1600" b="1" dirty="0">
            <a:solidFill>
              <a:schemeClr val="tx1"/>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10,839</a:t>
          </a:r>
          <a:endParaRPr lang="en-US" sz="1600" b="1" dirty="0">
            <a:solidFill>
              <a:schemeClr val="tx1"/>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7,353</a:t>
          </a:r>
          <a:endParaRPr lang="en-US" sz="1600" b="1" dirty="0">
            <a:solidFill>
              <a:schemeClr val="tx1"/>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6,852</a:t>
          </a:r>
          <a:endParaRPr lang="en-US" sz="1600" b="1" dirty="0">
            <a:solidFill>
              <a:schemeClr val="tx1"/>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3,087</a:t>
          </a:r>
          <a:endParaRPr lang="en-US" sz="1600" b="1" dirty="0">
            <a:solidFill>
              <a:schemeClr val="tx1"/>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4,664</a:t>
          </a:r>
          <a:endParaRPr lang="en-US" sz="1600" b="1" dirty="0">
            <a:solidFill>
              <a:schemeClr val="tx1"/>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12,547</a:t>
          </a:r>
          <a:endParaRPr lang="en-US" sz="1600" b="1" dirty="0">
            <a:solidFill>
              <a:schemeClr val="tx1"/>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0.50102</cdr:x>
      <cdr:y>0.399</cdr:y>
    </cdr:from>
    <cdr:to>
      <cdr:x>0.57619</cdr:x>
      <cdr:y>0.51808</cdr:y>
    </cdr:to>
    <cdr:sp macro="" textlink="">
      <cdr:nvSpPr>
        <cdr:cNvPr id="14" name="TextBox 13"/>
        <cdr:cNvSpPr txBox="1"/>
      </cdr:nvSpPr>
      <cdr:spPr>
        <a:xfrm xmlns:a="http://schemas.openxmlformats.org/drawingml/2006/main">
          <a:off x="4846347" y="130172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15,375</a:t>
          </a:r>
          <a:endParaRPr lang="en-US" sz="1600" b="1" dirty="0">
            <a:solidFill>
              <a:schemeClr val="tx1"/>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391</a:t>
          </a:r>
          <a:endParaRPr lang="en-US" sz="1600" b="1" dirty="0">
            <a:solidFill>
              <a:schemeClr val="tx1"/>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1,165</a:t>
          </a:r>
          <a:endParaRPr lang="en-US" sz="1600" b="1" dirty="0">
            <a:solidFill>
              <a:schemeClr val="tx1"/>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0.5</cdr:x>
      <cdr:y>0.38092</cdr:y>
    </cdr:from>
    <cdr:to>
      <cdr:x>0.57517</cdr:x>
      <cdr:y>0.5</cdr:y>
    </cdr:to>
    <cdr:sp macro="" textlink="">
      <cdr:nvSpPr>
        <cdr:cNvPr id="14" name="TextBox 13"/>
        <cdr:cNvSpPr txBox="1"/>
      </cdr:nvSpPr>
      <cdr:spPr>
        <a:xfrm xmlns:a="http://schemas.openxmlformats.org/drawingml/2006/main">
          <a:off x="4836514" y="1242738"/>
          <a:ext cx="727116" cy="388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1,590</a:t>
          </a:r>
          <a:endParaRPr lang="en-US" sz="16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20,179</a:t>
          </a:r>
          <a:endParaRPr lang="en-US" sz="16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50,108</a:t>
          </a:r>
          <a:endParaRPr lang="en-US" sz="16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148</a:t>
          </a:r>
          <a:endParaRPr lang="en-US" sz="16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0.61255</cdr:x>
      <cdr:y>0.3398</cdr:y>
    </cdr:from>
    <cdr:to>
      <cdr:x>0.68772</cdr:x>
      <cdr:y>0.45888</cdr:y>
    </cdr:to>
    <cdr:sp macro="" textlink="">
      <cdr:nvSpPr>
        <cdr:cNvPr id="14" name="TextBox 13"/>
        <cdr:cNvSpPr txBox="1"/>
      </cdr:nvSpPr>
      <cdr:spPr>
        <a:xfrm xmlns:a="http://schemas.openxmlformats.org/drawingml/2006/main">
          <a:off x="5925223" y="1108579"/>
          <a:ext cx="727121"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2,473</a:t>
          </a:r>
          <a:endParaRPr lang="en-US" sz="16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0.60923</cdr:x>
      <cdr:y>0.40791</cdr:y>
    </cdr:from>
    <cdr:to>
      <cdr:x>0.6844</cdr:x>
      <cdr:y>0.52699</cdr:y>
    </cdr:to>
    <cdr:sp macro="" textlink="">
      <cdr:nvSpPr>
        <cdr:cNvPr id="14" name="TextBox 13"/>
        <cdr:cNvSpPr txBox="1"/>
      </cdr:nvSpPr>
      <cdr:spPr>
        <a:xfrm xmlns:a="http://schemas.openxmlformats.org/drawingml/2006/main">
          <a:off x="5893138" y="1330799"/>
          <a:ext cx="727122" cy="388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HIV Continuum, Florida</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1D0B1C-8814-4494-9EE5-C37D6957C8D0}" type="datetime1">
              <a:rPr lang="en-US" smtClean="0"/>
              <a:t>11/5/2015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CCBEFE-1562-4359-8CAE-6309AE6AC81B}" type="slidenum">
              <a:rPr lang="en-US" smtClean="0"/>
              <a:t>‹#›</a:t>
            </a:fld>
            <a:endParaRPr lang="en-US"/>
          </a:p>
        </p:txBody>
      </p:sp>
    </p:spTree>
    <p:extLst>
      <p:ext uri="{BB962C8B-B14F-4D97-AF65-F5344CB8AC3E}">
        <p14:creationId xmlns:p14="http://schemas.microsoft.com/office/powerpoint/2010/main" val="139945148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HIV Continuum, Florida</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63F4A6-589F-4FE7-AE5C-7D5475FB9927}" type="datetime1">
              <a:rPr lang="en-US" smtClean="0"/>
              <a:t>11/5/2015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7867F2-38D3-4B28-B193-8F2B7D496696}" type="slidenum">
              <a:rPr lang="en-US" smtClean="0"/>
              <a:t>‹#›</a:t>
            </a:fld>
            <a:endParaRPr lang="en-US"/>
          </a:p>
        </p:txBody>
      </p:sp>
    </p:spTree>
    <p:extLst>
      <p:ext uri="{BB962C8B-B14F-4D97-AF65-F5344CB8AC3E}">
        <p14:creationId xmlns:p14="http://schemas.microsoft.com/office/powerpoint/2010/main" val="375799331"/>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bg2">
                    <a:lumMod val="25000"/>
                  </a:schemeClr>
                </a:solidFill>
                <a:effectLst>
                  <a:outerShdw blurRad="38100" dist="38100" dir="2700000" algn="tl">
                    <a:srgbClr val="000000">
                      <a:alpha val="43137"/>
                    </a:srgbClr>
                  </a:outerShdw>
                </a:effectLst>
              </a:rPr>
              <a:t>The </a:t>
            </a:r>
            <a:r>
              <a:rPr lang="en-US" b="1" dirty="0">
                <a:solidFill>
                  <a:schemeClr val="bg2">
                    <a:lumMod val="25000"/>
                  </a:schemeClr>
                </a:solidFill>
                <a:effectLst>
                  <a:outerShdw blurRad="38100" dist="38100" dir="2700000" algn="tl">
                    <a:srgbClr val="000000">
                      <a:alpha val="43137"/>
                    </a:srgbClr>
                  </a:outerShdw>
                </a:effectLst>
              </a:rPr>
              <a:t>Continuum of HIV Care </a:t>
            </a:r>
            <a:br>
              <a:rPr lang="en-US" b="1" dirty="0">
                <a:solidFill>
                  <a:schemeClr val="bg2">
                    <a:lumMod val="25000"/>
                  </a:schemeClr>
                </a:solidFill>
                <a:effectLst>
                  <a:outerShdw blurRad="38100" dist="38100" dir="2700000" algn="tl">
                    <a:srgbClr val="000000">
                      <a:alpha val="43137"/>
                    </a:srgbClr>
                  </a:outerShdw>
                </a:effectLst>
              </a:rPr>
            </a:br>
            <a:r>
              <a:rPr lang="en-US" b="1" dirty="0">
                <a:solidFill>
                  <a:schemeClr val="bg2">
                    <a:lumMod val="25000"/>
                  </a:schemeClr>
                </a:solidFill>
                <a:effectLst>
                  <a:outerShdw blurRad="38100" dist="38100" dir="2700000" algn="tl">
                    <a:srgbClr val="000000">
                      <a:alpha val="43137"/>
                    </a:srgbClr>
                  </a:outerShdw>
                </a:effectLst>
              </a:rPr>
              <a:t>Florida, </a:t>
            </a:r>
            <a:r>
              <a:rPr lang="en-US" b="1" dirty="0" smtClean="0">
                <a:solidFill>
                  <a:schemeClr val="bg2">
                    <a:lumMod val="25000"/>
                  </a:schemeClr>
                </a:solidFill>
                <a:effectLst>
                  <a:outerShdw blurRad="38100" dist="38100" dir="2700000" algn="tl">
                    <a:srgbClr val="000000">
                      <a:alpha val="43137"/>
                    </a:srgbClr>
                  </a:outerShdw>
                </a:effectLst>
              </a:rPr>
              <a:t>2014</a:t>
            </a:r>
            <a:endParaRPr lang="en-US" b="1" dirty="0">
              <a:solidFill>
                <a:schemeClr val="bg2">
                  <a:lumMod val="25000"/>
                </a:schemeClr>
              </a:solidFill>
              <a:effectLst>
                <a:outerShdw blurRad="38100" dist="38100" dir="2700000" algn="tl">
                  <a:srgbClr val="000000">
                    <a:alpha val="43137"/>
                  </a:srgbClr>
                </a:outerShdw>
              </a:effectLst>
            </a:endParaRPr>
          </a:p>
          <a:p>
            <a:endParaRPr lang="en-US" b="1" dirty="0">
              <a:solidFill>
                <a:schemeClr val="bg2">
                  <a:lumMod val="25000"/>
                </a:schemeClr>
              </a:solidFill>
              <a:effectLst>
                <a:outerShdw blurRad="38100" dist="38100" dir="2700000" algn="tl">
                  <a:srgbClr val="000000">
                    <a:alpha val="43137"/>
                  </a:srgbClr>
                </a:outerShdw>
              </a:effectLst>
            </a:endParaRPr>
          </a:p>
          <a:p>
            <a:r>
              <a:rPr lang="en-US" b="1" dirty="0" smtClean="0">
                <a:solidFill>
                  <a:schemeClr val="accent3">
                    <a:lumMod val="75000"/>
                  </a:schemeClr>
                </a:solidFill>
              </a:rPr>
              <a:t>Lorene Maddox, MPH</a:t>
            </a:r>
          </a:p>
          <a:p>
            <a:r>
              <a:rPr lang="en-US" b="1" dirty="0" smtClean="0">
                <a:solidFill>
                  <a:schemeClr val="accent3">
                    <a:lumMod val="75000"/>
                  </a:schemeClr>
                </a:solidFill>
              </a:rPr>
              <a:t>Karalee Poschman, MPH</a:t>
            </a:r>
          </a:p>
          <a:p>
            <a:endParaRPr lang="en-US" b="1" dirty="0" smtClean="0">
              <a:solidFill>
                <a:schemeClr val="accent3">
                  <a:lumMod val="75000"/>
                </a:schemeClr>
              </a:solidFill>
            </a:endParaRPr>
          </a:p>
          <a:p>
            <a:pPr defTabSz="913154">
              <a:defRPr/>
            </a:pPr>
            <a:r>
              <a:rPr lang="en-US" b="1" dirty="0" smtClean="0"/>
              <a:t>Living data through 2014, as of 06/30/2015</a:t>
            </a:r>
          </a:p>
          <a:p>
            <a:endParaRPr lang="en-US" b="1" dirty="0" smtClean="0">
              <a:solidFill>
                <a:schemeClr val="accent3">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2F842443-5006-4EEF-B64F-E2487F40321E}" type="slidenum">
              <a:rPr lang="en-US" smtClean="0"/>
              <a:t>1</a:t>
            </a:fld>
            <a:endParaRPr lang="en-US" dirty="0"/>
          </a:p>
        </p:txBody>
      </p:sp>
    </p:spTree>
    <p:extLst>
      <p:ext uri="{BB962C8B-B14F-4D97-AF65-F5344CB8AC3E}">
        <p14:creationId xmlns:p14="http://schemas.microsoft.com/office/powerpoint/2010/main" val="322078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10</a:t>
            </a:fld>
            <a:endParaRPr lang="en-US"/>
          </a:p>
        </p:txBody>
      </p:sp>
    </p:spTree>
    <p:extLst>
      <p:ext uri="{BB962C8B-B14F-4D97-AF65-F5344CB8AC3E}">
        <p14:creationId xmlns:p14="http://schemas.microsoft.com/office/powerpoint/2010/main" val="232463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11</a:t>
            </a:fld>
            <a:endParaRPr lang="en-US"/>
          </a:p>
        </p:txBody>
      </p:sp>
    </p:spTree>
    <p:extLst>
      <p:ext uri="{BB962C8B-B14F-4D97-AF65-F5344CB8AC3E}">
        <p14:creationId xmlns:p14="http://schemas.microsoft.com/office/powerpoint/2010/main" val="353928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12</a:t>
            </a:fld>
            <a:endParaRPr lang="en-US"/>
          </a:p>
        </p:txBody>
      </p:sp>
    </p:spTree>
    <p:extLst>
      <p:ext uri="{BB962C8B-B14F-4D97-AF65-F5344CB8AC3E}">
        <p14:creationId xmlns:p14="http://schemas.microsoft.com/office/powerpoint/2010/main" val="417614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13</a:t>
            </a:fld>
            <a:endParaRPr lang="en-US"/>
          </a:p>
        </p:txBody>
      </p:sp>
    </p:spTree>
    <p:extLst>
      <p:ext uri="{BB962C8B-B14F-4D97-AF65-F5344CB8AC3E}">
        <p14:creationId xmlns:p14="http://schemas.microsoft.com/office/powerpoint/2010/main" val="166684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14</a:t>
            </a:fld>
            <a:endParaRPr lang="en-US"/>
          </a:p>
        </p:txBody>
      </p:sp>
    </p:spTree>
    <p:extLst>
      <p:ext uri="{BB962C8B-B14F-4D97-AF65-F5344CB8AC3E}">
        <p14:creationId xmlns:p14="http://schemas.microsoft.com/office/powerpoint/2010/main" val="188390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15</a:t>
            </a:fld>
            <a:endParaRPr lang="en-US"/>
          </a:p>
        </p:txBody>
      </p:sp>
    </p:spTree>
    <p:extLst>
      <p:ext uri="{BB962C8B-B14F-4D97-AF65-F5344CB8AC3E}">
        <p14:creationId xmlns:p14="http://schemas.microsoft.com/office/powerpoint/2010/main" val="1827637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16</a:t>
            </a:fld>
            <a:endParaRPr lang="en-US"/>
          </a:p>
        </p:txBody>
      </p:sp>
    </p:spTree>
    <p:extLst>
      <p:ext uri="{BB962C8B-B14F-4D97-AF65-F5344CB8AC3E}">
        <p14:creationId xmlns:p14="http://schemas.microsoft.com/office/powerpoint/2010/main" val="208080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17</a:t>
            </a:fld>
            <a:endParaRPr lang="en-US"/>
          </a:p>
        </p:txBody>
      </p:sp>
    </p:spTree>
    <p:extLst>
      <p:ext uri="{BB962C8B-B14F-4D97-AF65-F5344CB8AC3E}">
        <p14:creationId xmlns:p14="http://schemas.microsoft.com/office/powerpoint/2010/main" val="176101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18</a:t>
            </a:fld>
            <a:endParaRPr lang="en-US"/>
          </a:p>
        </p:txBody>
      </p:sp>
    </p:spTree>
    <p:extLst>
      <p:ext uri="{BB962C8B-B14F-4D97-AF65-F5344CB8AC3E}">
        <p14:creationId xmlns:p14="http://schemas.microsoft.com/office/powerpoint/2010/main" val="395866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19</a:t>
            </a:fld>
            <a:endParaRPr lang="en-US"/>
          </a:p>
        </p:txBody>
      </p:sp>
    </p:spTree>
    <p:extLst>
      <p:ext uri="{BB962C8B-B14F-4D97-AF65-F5344CB8AC3E}">
        <p14:creationId xmlns:p14="http://schemas.microsoft.com/office/powerpoint/2010/main" val="332574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Background</a:t>
            </a:r>
            <a:endParaRPr lang="en-US" dirty="0" smtClean="0"/>
          </a:p>
          <a:p>
            <a:pPr marL="171216" indent="-171216"/>
            <a:endParaRPr lang="en-US" sz="2800" dirty="0"/>
          </a:p>
          <a:p>
            <a:pPr marL="171216" indent="-171216"/>
            <a:r>
              <a:rPr lang="en-US" sz="2800" dirty="0"/>
              <a:t>National HIV/AIDS Strategy Goals</a:t>
            </a:r>
          </a:p>
          <a:p>
            <a:pPr marL="570720" lvl="1" indent="-171216"/>
            <a:r>
              <a:rPr lang="en-US" sz="2400" dirty="0"/>
              <a:t>Reduce the number of people who become infected with HIV</a:t>
            </a:r>
          </a:p>
          <a:p>
            <a:pPr marL="570720" lvl="1" indent="-171216"/>
            <a:r>
              <a:rPr lang="en-US" sz="2400" dirty="0"/>
              <a:t>Increase access to care and improve health outcomes for people living with HIV</a:t>
            </a:r>
          </a:p>
          <a:p>
            <a:pPr marL="570720" lvl="1" indent="-171216"/>
            <a:r>
              <a:rPr lang="en-US" sz="2400" dirty="0"/>
              <a:t>Reduce HIV-related health disparities</a:t>
            </a:r>
          </a:p>
          <a:p>
            <a:pPr marL="171216" indent="-171216"/>
            <a:r>
              <a:rPr lang="en-US" sz="2800" dirty="0"/>
              <a:t>Vital to improve engagement at every stage in a continuum of care that includes:</a:t>
            </a:r>
          </a:p>
          <a:p>
            <a:pPr marL="570720" lvl="1" indent="-171216"/>
            <a:r>
              <a:rPr lang="en-US" sz="2400" dirty="0"/>
              <a:t>HIV testing and subsequent diagnosis</a:t>
            </a:r>
          </a:p>
          <a:p>
            <a:pPr marL="570720" lvl="1" indent="-171216"/>
            <a:r>
              <a:rPr lang="en-US" sz="2400" dirty="0"/>
              <a:t>Linkage to HIV medical care</a:t>
            </a:r>
          </a:p>
          <a:p>
            <a:pPr marL="570720" lvl="1" indent="-171216"/>
            <a:r>
              <a:rPr lang="en-US" sz="2400" dirty="0"/>
              <a:t>Continuous engagement in HIV medical care (retention)</a:t>
            </a:r>
          </a:p>
          <a:p>
            <a:pPr marL="570720" lvl="1" indent="-171216"/>
            <a:r>
              <a:rPr lang="en-US" sz="2400" dirty="0"/>
              <a:t>Initiation of antiretroviral therapy (ART)</a:t>
            </a:r>
          </a:p>
          <a:p>
            <a:pPr marL="570720" lvl="1" indent="-171216"/>
            <a:r>
              <a:rPr lang="en-US" sz="2400" dirty="0"/>
              <a:t>Suppressed viral load (&lt;200 copies/mL)</a:t>
            </a:r>
          </a:p>
          <a:p>
            <a:endParaRPr lang="en-US" dirty="0"/>
          </a:p>
        </p:txBody>
      </p:sp>
      <p:sp>
        <p:nvSpPr>
          <p:cNvPr id="4" name="Slide Number Placeholder 3"/>
          <p:cNvSpPr>
            <a:spLocks noGrp="1"/>
          </p:cNvSpPr>
          <p:nvPr>
            <p:ph type="sldNum" sz="quarter" idx="10"/>
          </p:nvPr>
        </p:nvSpPr>
        <p:spPr/>
        <p:txBody>
          <a:bodyPr/>
          <a:lstStyle/>
          <a:p>
            <a:fld id="{2F842443-5006-4EEF-B64F-E2487F40321E}" type="slidenum">
              <a:rPr lang="en-US" smtClean="0"/>
              <a:t>2</a:t>
            </a:fld>
            <a:endParaRPr lang="en-US" dirty="0"/>
          </a:p>
        </p:txBody>
      </p:sp>
    </p:spTree>
    <p:extLst>
      <p:ext uri="{BB962C8B-B14F-4D97-AF65-F5344CB8AC3E}">
        <p14:creationId xmlns:p14="http://schemas.microsoft.com/office/powerpoint/2010/main" val="3954181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20</a:t>
            </a:fld>
            <a:endParaRPr lang="en-US"/>
          </a:p>
        </p:txBody>
      </p:sp>
    </p:spTree>
    <p:extLst>
      <p:ext uri="{BB962C8B-B14F-4D97-AF65-F5344CB8AC3E}">
        <p14:creationId xmlns:p14="http://schemas.microsoft.com/office/powerpoint/2010/main" val="2111226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21</a:t>
            </a:fld>
            <a:endParaRPr lang="en-US"/>
          </a:p>
        </p:txBody>
      </p:sp>
    </p:spTree>
    <p:extLst>
      <p:ext uri="{BB962C8B-B14F-4D97-AF65-F5344CB8AC3E}">
        <p14:creationId xmlns:p14="http://schemas.microsoft.com/office/powerpoint/2010/main" val="417500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22</a:t>
            </a:fld>
            <a:endParaRPr lang="en-US"/>
          </a:p>
        </p:txBody>
      </p:sp>
    </p:spTree>
    <p:extLst>
      <p:ext uri="{BB962C8B-B14F-4D97-AF65-F5344CB8AC3E}">
        <p14:creationId xmlns:p14="http://schemas.microsoft.com/office/powerpoint/2010/main" val="227616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23</a:t>
            </a:fld>
            <a:endParaRPr lang="en-US"/>
          </a:p>
        </p:txBody>
      </p:sp>
    </p:spTree>
    <p:extLst>
      <p:ext uri="{BB962C8B-B14F-4D97-AF65-F5344CB8AC3E}">
        <p14:creationId xmlns:p14="http://schemas.microsoft.com/office/powerpoint/2010/main" val="1374811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24</a:t>
            </a:fld>
            <a:endParaRPr lang="en-US"/>
          </a:p>
        </p:txBody>
      </p:sp>
    </p:spTree>
    <p:extLst>
      <p:ext uri="{BB962C8B-B14F-4D97-AF65-F5344CB8AC3E}">
        <p14:creationId xmlns:p14="http://schemas.microsoft.com/office/powerpoint/2010/main" val="1605666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25</a:t>
            </a:fld>
            <a:endParaRPr lang="en-US"/>
          </a:p>
        </p:txBody>
      </p:sp>
    </p:spTree>
    <p:extLst>
      <p:ext uri="{BB962C8B-B14F-4D97-AF65-F5344CB8AC3E}">
        <p14:creationId xmlns:p14="http://schemas.microsoft.com/office/powerpoint/2010/main" val="1542463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26</a:t>
            </a:fld>
            <a:endParaRPr lang="en-US"/>
          </a:p>
        </p:txBody>
      </p:sp>
    </p:spTree>
    <p:extLst>
      <p:ext uri="{BB962C8B-B14F-4D97-AF65-F5344CB8AC3E}">
        <p14:creationId xmlns:p14="http://schemas.microsoft.com/office/powerpoint/2010/main" val="1968947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27</a:t>
            </a:fld>
            <a:endParaRPr lang="en-US"/>
          </a:p>
        </p:txBody>
      </p:sp>
    </p:spTree>
    <p:extLst>
      <p:ext uri="{BB962C8B-B14F-4D97-AF65-F5344CB8AC3E}">
        <p14:creationId xmlns:p14="http://schemas.microsoft.com/office/powerpoint/2010/main" val="111297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28</a:t>
            </a:fld>
            <a:endParaRPr lang="en-US"/>
          </a:p>
        </p:txBody>
      </p:sp>
    </p:spTree>
    <p:extLst>
      <p:ext uri="{BB962C8B-B14F-4D97-AF65-F5344CB8AC3E}">
        <p14:creationId xmlns:p14="http://schemas.microsoft.com/office/powerpoint/2010/main" val="2515340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29</a:t>
            </a:fld>
            <a:endParaRPr lang="en-US"/>
          </a:p>
        </p:txBody>
      </p:sp>
    </p:spTree>
    <p:extLst>
      <p:ext uri="{BB962C8B-B14F-4D97-AF65-F5344CB8AC3E}">
        <p14:creationId xmlns:p14="http://schemas.microsoft.com/office/powerpoint/2010/main" val="135276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baseline="0" dirty="0" smtClean="0">
              <a:solidFill>
                <a:prstClr val="black"/>
              </a:solidFill>
            </a:endParaRPr>
          </a:p>
          <a:p>
            <a:endParaRPr lang="en-US" dirty="0">
              <a:solidFill>
                <a:prstClr val="black"/>
              </a:solidFill>
            </a:endParaRPr>
          </a:p>
        </p:txBody>
      </p:sp>
      <p:sp>
        <p:nvSpPr>
          <p:cNvPr id="4" name="Slide Number Placeholder 3"/>
          <p:cNvSpPr>
            <a:spLocks noGrp="1"/>
          </p:cNvSpPr>
          <p:nvPr>
            <p:ph type="sldNum" sz="quarter" idx="10"/>
          </p:nvPr>
        </p:nvSpPr>
        <p:spPr/>
        <p:txBody>
          <a:bodyPr/>
          <a:lstStyle/>
          <a:p>
            <a:fld id="{2F842443-5006-4EEF-B64F-E2487F40321E}"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fld id="{C842AB84-31CB-44C4-9AB7-BCEDDC2E0D06}" type="datetime1">
              <a:rPr lang="en-US" smtClean="0"/>
              <a:t>11/5/2015</a:t>
            </a:fld>
            <a:endParaRPr lang="en-US"/>
          </a:p>
        </p:txBody>
      </p:sp>
      <p:sp>
        <p:nvSpPr>
          <p:cNvPr id="6" name="Header Placeholder 5"/>
          <p:cNvSpPr>
            <a:spLocks noGrp="1"/>
          </p:cNvSpPr>
          <p:nvPr>
            <p:ph type="hdr" sz="quarter" idx="12"/>
          </p:nvPr>
        </p:nvSpPr>
        <p:spPr/>
        <p:txBody>
          <a:bodyPr/>
          <a:lstStyle/>
          <a:p>
            <a:r>
              <a:rPr lang="en-US" smtClean="0"/>
              <a:t>HIV Continuum, Florida</a:t>
            </a:r>
            <a:endParaRPr lang="en-US"/>
          </a:p>
        </p:txBody>
      </p:sp>
    </p:spTree>
    <p:extLst>
      <p:ext uri="{BB962C8B-B14F-4D97-AF65-F5344CB8AC3E}">
        <p14:creationId xmlns:p14="http://schemas.microsoft.com/office/powerpoint/2010/main" val="3266502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30</a:t>
            </a:fld>
            <a:endParaRPr lang="en-US"/>
          </a:p>
        </p:txBody>
      </p:sp>
    </p:spTree>
    <p:extLst>
      <p:ext uri="{BB962C8B-B14F-4D97-AF65-F5344CB8AC3E}">
        <p14:creationId xmlns:p14="http://schemas.microsoft.com/office/powerpoint/2010/main" val="3553961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31</a:t>
            </a:fld>
            <a:endParaRPr lang="en-US"/>
          </a:p>
        </p:txBody>
      </p:sp>
    </p:spTree>
    <p:extLst>
      <p:ext uri="{BB962C8B-B14F-4D97-AF65-F5344CB8AC3E}">
        <p14:creationId xmlns:p14="http://schemas.microsoft.com/office/powerpoint/2010/main" val="1287418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32</a:t>
            </a:fld>
            <a:endParaRPr lang="en-US"/>
          </a:p>
        </p:txBody>
      </p:sp>
    </p:spTree>
    <p:extLst>
      <p:ext uri="{BB962C8B-B14F-4D97-AF65-F5344CB8AC3E}">
        <p14:creationId xmlns:p14="http://schemas.microsoft.com/office/powerpoint/2010/main" val="3340233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33</a:t>
            </a:fld>
            <a:endParaRPr lang="en-US"/>
          </a:p>
        </p:txBody>
      </p:sp>
    </p:spTree>
    <p:extLst>
      <p:ext uri="{BB962C8B-B14F-4D97-AF65-F5344CB8AC3E}">
        <p14:creationId xmlns:p14="http://schemas.microsoft.com/office/powerpoint/2010/main" val="147634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Background</a:t>
            </a:r>
            <a:endParaRPr lang="en-US" dirty="0" smtClean="0"/>
          </a:p>
          <a:p>
            <a:pPr marL="171216" indent="-171216"/>
            <a:endParaRPr lang="en-US" sz="2800" dirty="0"/>
          </a:p>
          <a:p>
            <a:pPr marL="171216" indent="-171216"/>
            <a:r>
              <a:rPr lang="en-US" sz="2800" dirty="0"/>
              <a:t>National HIV/AIDS Strategy Goals</a:t>
            </a:r>
          </a:p>
          <a:p>
            <a:pPr marL="570720" lvl="1" indent="-171216"/>
            <a:r>
              <a:rPr lang="en-US" sz="2400" dirty="0"/>
              <a:t>Reduce the number of people who become infected with HIV</a:t>
            </a:r>
          </a:p>
          <a:p>
            <a:pPr marL="570720" lvl="1" indent="-171216"/>
            <a:r>
              <a:rPr lang="en-US" sz="2400" dirty="0"/>
              <a:t>Increase access to care and improve health outcomes for people living with HIV</a:t>
            </a:r>
          </a:p>
          <a:p>
            <a:pPr marL="570720" lvl="1" indent="-171216"/>
            <a:r>
              <a:rPr lang="en-US" sz="2400" dirty="0"/>
              <a:t>Reduce HIV-related health disparities</a:t>
            </a:r>
          </a:p>
          <a:p>
            <a:pPr marL="171216" indent="-171216"/>
            <a:r>
              <a:rPr lang="en-US" sz="2800" dirty="0"/>
              <a:t>Vital to improve engagement at every stage in a continuum of care that includes:</a:t>
            </a:r>
          </a:p>
          <a:p>
            <a:pPr marL="570720" lvl="1" indent="-171216"/>
            <a:r>
              <a:rPr lang="en-US" sz="2400" dirty="0"/>
              <a:t>HIV testing and subsequent diagnosis</a:t>
            </a:r>
          </a:p>
          <a:p>
            <a:pPr marL="570720" lvl="1" indent="-171216"/>
            <a:r>
              <a:rPr lang="en-US" sz="2400" dirty="0"/>
              <a:t>Linkage to HIV medical care</a:t>
            </a:r>
          </a:p>
          <a:p>
            <a:pPr marL="570720" lvl="1" indent="-171216"/>
            <a:r>
              <a:rPr lang="en-US" sz="2400" dirty="0"/>
              <a:t>Continuous engagement in HIV medical care (retention)</a:t>
            </a:r>
          </a:p>
          <a:p>
            <a:pPr marL="570720" lvl="1" indent="-171216"/>
            <a:r>
              <a:rPr lang="en-US" sz="2400" dirty="0"/>
              <a:t>Initiation of antiretroviral therapy (ART)</a:t>
            </a:r>
          </a:p>
          <a:p>
            <a:pPr marL="570720" lvl="1" indent="-171216"/>
            <a:r>
              <a:rPr lang="en-US" sz="2400" dirty="0"/>
              <a:t>Suppressed viral load (&lt;200 copies/mL)</a:t>
            </a:r>
          </a:p>
          <a:p>
            <a:endParaRPr lang="en-US" dirty="0"/>
          </a:p>
        </p:txBody>
      </p:sp>
      <p:sp>
        <p:nvSpPr>
          <p:cNvPr id="4" name="Slide Number Placeholder 3"/>
          <p:cNvSpPr>
            <a:spLocks noGrp="1"/>
          </p:cNvSpPr>
          <p:nvPr>
            <p:ph type="sldNum" sz="quarter" idx="10"/>
          </p:nvPr>
        </p:nvSpPr>
        <p:spPr/>
        <p:txBody>
          <a:bodyPr/>
          <a:lstStyle/>
          <a:p>
            <a:fld id="{2F842443-5006-4EEF-B64F-E2487F40321E}" type="slidenum">
              <a:rPr lang="en-US" smtClean="0"/>
              <a:t>34</a:t>
            </a:fld>
            <a:endParaRPr lang="en-US" dirty="0"/>
          </a:p>
        </p:txBody>
      </p:sp>
    </p:spTree>
    <p:extLst>
      <p:ext uri="{BB962C8B-B14F-4D97-AF65-F5344CB8AC3E}">
        <p14:creationId xmlns:p14="http://schemas.microsoft.com/office/powerpoint/2010/main" val="363630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35</a:t>
            </a:fld>
            <a:endParaRPr lang="en-US"/>
          </a:p>
        </p:txBody>
      </p:sp>
    </p:spTree>
    <p:extLst>
      <p:ext uri="{BB962C8B-B14F-4D97-AF65-F5344CB8AC3E}">
        <p14:creationId xmlns:p14="http://schemas.microsoft.com/office/powerpoint/2010/main" val="130196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36</a:t>
            </a:fld>
            <a:endParaRPr lang="en-US"/>
          </a:p>
        </p:txBody>
      </p:sp>
    </p:spTree>
    <p:extLst>
      <p:ext uri="{BB962C8B-B14F-4D97-AF65-F5344CB8AC3E}">
        <p14:creationId xmlns:p14="http://schemas.microsoft.com/office/powerpoint/2010/main" val="174914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37</a:t>
            </a:fld>
            <a:endParaRPr lang="en-US"/>
          </a:p>
        </p:txBody>
      </p:sp>
    </p:spTree>
    <p:extLst>
      <p:ext uri="{BB962C8B-B14F-4D97-AF65-F5344CB8AC3E}">
        <p14:creationId xmlns:p14="http://schemas.microsoft.com/office/powerpoint/2010/main" val="3865945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38</a:t>
            </a:fld>
            <a:endParaRPr lang="en-US"/>
          </a:p>
        </p:txBody>
      </p:sp>
    </p:spTree>
    <p:extLst>
      <p:ext uri="{BB962C8B-B14F-4D97-AF65-F5344CB8AC3E}">
        <p14:creationId xmlns:p14="http://schemas.microsoft.com/office/powerpoint/2010/main" val="319857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39</a:t>
            </a:fld>
            <a:endParaRPr lang="en-US"/>
          </a:p>
        </p:txBody>
      </p:sp>
    </p:spTree>
    <p:extLst>
      <p:ext uri="{BB962C8B-B14F-4D97-AF65-F5344CB8AC3E}">
        <p14:creationId xmlns:p14="http://schemas.microsoft.com/office/powerpoint/2010/main" val="199869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Definitions</a:t>
            </a:r>
          </a:p>
          <a:p>
            <a:pPr marL="168375" indent="-168375"/>
            <a:r>
              <a:rPr lang="en-US" b="1" dirty="0">
                <a:solidFill>
                  <a:prstClr val="black"/>
                </a:solidFill>
              </a:rPr>
              <a:t>HIV-infected</a:t>
            </a:r>
            <a:r>
              <a:rPr lang="en-US" dirty="0">
                <a:solidFill>
                  <a:prstClr val="black"/>
                </a:solidFill>
              </a:rPr>
              <a:t>=HIV diagnosed cases divided by 84.2% (to account for 15.8% national estimated unaware of their status in Florida). </a:t>
            </a:r>
            <a:br>
              <a:rPr lang="en-US" dirty="0">
                <a:solidFill>
                  <a:prstClr val="black"/>
                </a:solidFill>
              </a:rPr>
            </a:br>
            <a:r>
              <a:rPr lang="en-US" dirty="0">
                <a:solidFill>
                  <a:prstClr val="black"/>
                </a:solidFill>
              </a:rPr>
              <a:t>The 2011 indicator report (http://www.cdc.gov/hiv/pdf/2011_Monitoring_HIV_Indicators_HSSR_FINAL.pdf ) estimates that 15.8% are undiagnosed (Table 9a) – this report uses 2010 data and was published in October 2013.</a:t>
            </a:r>
          </a:p>
          <a:p>
            <a:pPr marL="168375" indent="-168375"/>
            <a:r>
              <a:rPr lang="en-US" b="1" dirty="0">
                <a:solidFill>
                  <a:prstClr val="black"/>
                </a:solidFill>
              </a:rPr>
              <a:t>HIV Diagnosed</a:t>
            </a:r>
            <a:r>
              <a:rPr lang="en-US" dirty="0">
                <a:solidFill>
                  <a:prstClr val="black"/>
                </a:solidFill>
              </a:rPr>
              <a:t>=Number of cases known to be </a:t>
            </a:r>
            <a:r>
              <a:rPr lang="en-US" i="1" dirty="0">
                <a:solidFill>
                  <a:prstClr val="black"/>
                </a:solidFill>
              </a:rPr>
              <a:t>alive</a:t>
            </a:r>
            <a:r>
              <a:rPr lang="en-US" dirty="0">
                <a:solidFill>
                  <a:prstClr val="black"/>
                </a:solidFill>
              </a:rPr>
              <a:t> and </a:t>
            </a:r>
            <a:r>
              <a:rPr lang="en-US" i="1" dirty="0">
                <a:solidFill>
                  <a:prstClr val="black"/>
                </a:solidFill>
              </a:rPr>
              <a:t>living in Florida </a:t>
            </a:r>
            <a:r>
              <a:rPr lang="en-US" dirty="0">
                <a:solidFill>
                  <a:prstClr val="black"/>
                </a:solidFill>
              </a:rPr>
              <a:t>through 2013, regardless where diagnosed, as of 06/30/2014 (used for unmet need calculations).  </a:t>
            </a:r>
          </a:p>
          <a:p>
            <a:pPr marL="168375" indent="-168375" defTabSz="949364">
              <a:defRPr/>
            </a:pPr>
            <a:r>
              <a:rPr lang="en-US" b="1" dirty="0">
                <a:solidFill>
                  <a:prstClr val="black"/>
                </a:solidFill>
              </a:rPr>
              <a:t>Linked to Care (Ever in Care) </a:t>
            </a:r>
            <a:r>
              <a:rPr lang="en-US" dirty="0">
                <a:solidFill>
                  <a:prstClr val="black"/>
                </a:solidFill>
              </a:rPr>
              <a:t>=86% of those cases were linked to care, based on persons living with HIV disease in Florida (regardless of where diagnosed) who ever had a CD4 or Viral load (VL) test in the electronic HIV/AIDS Reporting System (eHARS)  (2010 National estimates are 79%*).</a:t>
            </a:r>
          </a:p>
          <a:p>
            <a:pPr marL="168375" indent="-168375" defTabSz="898003"/>
            <a:r>
              <a:rPr lang="en-US" b="1" dirty="0">
                <a:solidFill>
                  <a:prstClr val="black"/>
                </a:solidFill>
              </a:rPr>
              <a:t>In Care this Year</a:t>
            </a:r>
            <a:r>
              <a:rPr lang="en-US" dirty="0">
                <a:solidFill>
                  <a:prstClr val="black"/>
                </a:solidFill>
              </a:rPr>
              <a:t>=55% of cases were in care this year, based on HRSA unmet need calculation, for persons living with HIV in Florida (regardless of where diagnosed) and having at least 1 HIV-related care service involving either a Viral Load or CD4 test or a refill of HIV-related prescription  (2010 National estimates for in care are 56%*). </a:t>
            </a:r>
          </a:p>
          <a:p>
            <a:pPr marL="168375" indent="-168375" defTabSz="898003"/>
            <a:r>
              <a:rPr lang="en-US" b="1" dirty="0">
                <a:solidFill>
                  <a:prstClr val="black"/>
                </a:solidFill>
              </a:rPr>
              <a:t>On ART</a:t>
            </a:r>
            <a:r>
              <a:rPr lang="en-US" dirty="0">
                <a:solidFill>
                  <a:prstClr val="black"/>
                </a:solidFill>
              </a:rPr>
              <a:t>=Estimated 90.6% of In care this year in Florida per 2011 Medical Monitoring Project (MMP) data (2010 National estimates are 80%*). </a:t>
            </a:r>
          </a:p>
          <a:p>
            <a:pPr marL="168375" indent="-168375" defTabSz="898003"/>
            <a:r>
              <a:rPr lang="en-US" b="1" dirty="0">
                <a:solidFill>
                  <a:prstClr val="black"/>
                </a:solidFill>
              </a:rPr>
              <a:t>Suppressed VL</a:t>
            </a:r>
            <a:r>
              <a:rPr lang="en-US" dirty="0">
                <a:solidFill>
                  <a:prstClr val="black"/>
                </a:solidFill>
              </a:rPr>
              <a:t>=Estimated 78.0% on ART &amp; a suppressed VL (&lt;200 copies /mL) this year in Florida  per 2011 MMP data  (2010 National estimates are 70%*). </a:t>
            </a:r>
            <a:br>
              <a:rPr lang="en-US" dirty="0">
                <a:solidFill>
                  <a:prstClr val="black"/>
                </a:solidFill>
              </a:rPr>
            </a:br>
            <a:r>
              <a:rPr lang="en-US" dirty="0">
                <a:solidFill>
                  <a:prstClr val="black"/>
                </a:solidFill>
              </a:rPr>
              <a:t>*Continuum of HIV care among Ryan White HIV/AIDS Program clients, U.S., 2010   (http://hab.hrsa.gov/data/reports/continuumofcare/index.html)</a:t>
            </a:r>
          </a:p>
        </p:txBody>
      </p:sp>
      <p:sp>
        <p:nvSpPr>
          <p:cNvPr id="4" name="Slide Number Placeholder 3"/>
          <p:cNvSpPr>
            <a:spLocks noGrp="1"/>
          </p:cNvSpPr>
          <p:nvPr>
            <p:ph type="sldNum" sz="quarter" idx="10"/>
          </p:nvPr>
        </p:nvSpPr>
        <p:spPr/>
        <p:txBody>
          <a:bodyPr/>
          <a:lstStyle/>
          <a:p>
            <a:fld id="{2F842443-5006-4EEF-B64F-E2487F40321E}"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fld id="{91A9C757-39EE-4AC8-89EC-655224093DBD}" type="datetime1">
              <a:rPr lang="en-US" smtClean="0"/>
              <a:t>11/5/2015</a:t>
            </a:fld>
            <a:endParaRPr lang="en-US"/>
          </a:p>
        </p:txBody>
      </p:sp>
      <p:sp>
        <p:nvSpPr>
          <p:cNvPr id="6" name="Header Placeholder 5"/>
          <p:cNvSpPr>
            <a:spLocks noGrp="1"/>
          </p:cNvSpPr>
          <p:nvPr>
            <p:ph type="hdr" sz="quarter" idx="12"/>
          </p:nvPr>
        </p:nvSpPr>
        <p:spPr/>
        <p:txBody>
          <a:bodyPr/>
          <a:lstStyle/>
          <a:p>
            <a:r>
              <a:rPr lang="en-US" smtClean="0"/>
              <a:t>HIV Continuum, Florida</a:t>
            </a:r>
            <a:endParaRPr lang="en-US"/>
          </a:p>
        </p:txBody>
      </p:sp>
    </p:spTree>
    <p:extLst>
      <p:ext uri="{BB962C8B-B14F-4D97-AF65-F5344CB8AC3E}">
        <p14:creationId xmlns:p14="http://schemas.microsoft.com/office/powerpoint/2010/main" val="2487105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40</a:t>
            </a:fld>
            <a:endParaRPr lang="en-US"/>
          </a:p>
        </p:txBody>
      </p:sp>
    </p:spTree>
    <p:extLst>
      <p:ext uri="{BB962C8B-B14F-4D97-AF65-F5344CB8AC3E}">
        <p14:creationId xmlns:p14="http://schemas.microsoft.com/office/powerpoint/2010/main" val="1453335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41</a:t>
            </a:fld>
            <a:endParaRPr lang="en-US"/>
          </a:p>
        </p:txBody>
      </p:sp>
    </p:spTree>
    <p:extLst>
      <p:ext uri="{BB962C8B-B14F-4D97-AF65-F5344CB8AC3E}">
        <p14:creationId xmlns:p14="http://schemas.microsoft.com/office/powerpoint/2010/main" val="2495856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42</a:t>
            </a:fld>
            <a:endParaRPr lang="en-US"/>
          </a:p>
        </p:txBody>
      </p:sp>
    </p:spTree>
    <p:extLst>
      <p:ext uri="{BB962C8B-B14F-4D97-AF65-F5344CB8AC3E}">
        <p14:creationId xmlns:p14="http://schemas.microsoft.com/office/powerpoint/2010/main" val="4200285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43</a:t>
            </a:fld>
            <a:endParaRPr lang="en-US"/>
          </a:p>
        </p:txBody>
      </p:sp>
    </p:spTree>
    <p:extLst>
      <p:ext uri="{BB962C8B-B14F-4D97-AF65-F5344CB8AC3E}">
        <p14:creationId xmlns:p14="http://schemas.microsoft.com/office/powerpoint/2010/main" val="2292164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44</a:t>
            </a:fld>
            <a:endParaRPr lang="en-US"/>
          </a:p>
        </p:txBody>
      </p:sp>
    </p:spTree>
    <p:extLst>
      <p:ext uri="{BB962C8B-B14F-4D97-AF65-F5344CB8AC3E}">
        <p14:creationId xmlns:p14="http://schemas.microsoft.com/office/powerpoint/2010/main" val="849430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45</a:t>
            </a:fld>
            <a:endParaRPr lang="en-US"/>
          </a:p>
        </p:txBody>
      </p:sp>
    </p:spTree>
    <p:extLst>
      <p:ext uri="{BB962C8B-B14F-4D97-AF65-F5344CB8AC3E}">
        <p14:creationId xmlns:p14="http://schemas.microsoft.com/office/powerpoint/2010/main" val="489181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46</a:t>
            </a:fld>
            <a:endParaRPr lang="en-US"/>
          </a:p>
        </p:txBody>
      </p:sp>
    </p:spTree>
    <p:extLst>
      <p:ext uri="{BB962C8B-B14F-4D97-AF65-F5344CB8AC3E}">
        <p14:creationId xmlns:p14="http://schemas.microsoft.com/office/powerpoint/2010/main" val="3744093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47</a:t>
            </a:fld>
            <a:endParaRPr lang="en-US"/>
          </a:p>
        </p:txBody>
      </p:sp>
    </p:spTree>
    <p:extLst>
      <p:ext uri="{BB962C8B-B14F-4D97-AF65-F5344CB8AC3E}">
        <p14:creationId xmlns:p14="http://schemas.microsoft.com/office/powerpoint/2010/main" val="3021453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48</a:t>
            </a:fld>
            <a:endParaRPr lang="en-US"/>
          </a:p>
        </p:txBody>
      </p:sp>
    </p:spTree>
    <p:extLst>
      <p:ext uri="{BB962C8B-B14F-4D97-AF65-F5344CB8AC3E}">
        <p14:creationId xmlns:p14="http://schemas.microsoft.com/office/powerpoint/2010/main" val="1330054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49</a:t>
            </a:fld>
            <a:endParaRPr lang="en-US"/>
          </a:p>
        </p:txBody>
      </p:sp>
    </p:spTree>
    <p:extLst>
      <p:ext uri="{BB962C8B-B14F-4D97-AF65-F5344CB8AC3E}">
        <p14:creationId xmlns:p14="http://schemas.microsoft.com/office/powerpoint/2010/main" val="346627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Limitations to the Data (part 1 of 2)</a:t>
            </a:r>
          </a:p>
          <a:p>
            <a:pPr marL="342900" indent="-342900">
              <a:spcBef>
                <a:spcPts val="0"/>
              </a:spcBef>
              <a:buFont typeface="Arial" panose="020B0604020202020204" pitchFamily="34" charset="0"/>
              <a:buChar char="•"/>
            </a:pPr>
            <a:r>
              <a:rPr lang="en-US" sz="2400" dirty="0" smtClean="0">
                <a:solidFill>
                  <a:prstClr val="black"/>
                </a:solidFill>
              </a:rPr>
              <a:t>The most significant limitation is ensuring that all 110,000 PLWH that are presumed alive and living in Florida in eHARS are all valid.</a:t>
            </a:r>
          </a:p>
          <a:p>
            <a:pPr marL="342900" indent="-342900">
              <a:spcBef>
                <a:spcPts val="0"/>
              </a:spcBef>
              <a:buFont typeface="Arial" panose="020B0604020202020204" pitchFamily="34" charset="0"/>
              <a:buChar char="•"/>
            </a:pPr>
            <a:endParaRPr lang="en-US" sz="2400" dirty="0" smtClean="0">
              <a:solidFill>
                <a:prstClr val="black"/>
              </a:solidFill>
            </a:endParaRPr>
          </a:p>
          <a:p>
            <a:pPr marL="342900" indent="-342900">
              <a:spcBef>
                <a:spcPts val="0"/>
              </a:spcBef>
              <a:buFont typeface="Arial" panose="020B0604020202020204" pitchFamily="34" charset="0"/>
              <a:buChar char="•"/>
            </a:pPr>
            <a:r>
              <a:rPr lang="en-US" sz="2000" dirty="0" smtClean="0">
                <a:solidFill>
                  <a:prstClr val="black"/>
                </a:solidFill>
              </a:rPr>
              <a:t>These data are generated from the merging of the following database: the HIV/AIDS Reporting System (eHARS) database, Florida’s CAREWare database, Miami’s SDIS database and ADAP.  </a:t>
            </a:r>
          </a:p>
          <a:p>
            <a:pPr marL="800100" lvl="1" indent="-342900">
              <a:spcBef>
                <a:spcPts val="0"/>
              </a:spcBef>
              <a:buFont typeface="Arial" panose="020B0604020202020204" pitchFamily="34" charset="0"/>
              <a:buChar char="•"/>
            </a:pPr>
            <a:r>
              <a:rPr lang="en-US" sz="2000" dirty="0" smtClean="0">
                <a:solidFill>
                  <a:prstClr val="black"/>
                </a:solidFill>
              </a:rPr>
              <a:t>The analysis of these data depends on:</a:t>
            </a:r>
          </a:p>
          <a:p>
            <a:pPr marL="1143000" lvl="2" indent="-285750">
              <a:spcBef>
                <a:spcPts val="0"/>
              </a:spcBef>
              <a:buFont typeface="Arial" panose="020B0604020202020204" pitchFamily="34" charset="0"/>
              <a:buChar char="•"/>
            </a:pPr>
            <a:r>
              <a:rPr lang="en-US" sz="1600" dirty="0" smtClean="0">
                <a:solidFill>
                  <a:prstClr val="black"/>
                </a:solidFill>
              </a:rPr>
              <a:t> the completeness of laboratory reporting in eHARS, </a:t>
            </a:r>
          </a:p>
          <a:p>
            <a:pPr marL="1143000" lvl="2" indent="-285750">
              <a:spcBef>
                <a:spcPts val="0"/>
              </a:spcBef>
              <a:buFont typeface="Arial" panose="020B0604020202020204" pitchFamily="34" charset="0"/>
              <a:buChar char="•"/>
            </a:pPr>
            <a:r>
              <a:rPr lang="en-US" sz="1600" dirty="0" smtClean="0">
                <a:solidFill>
                  <a:prstClr val="black"/>
                </a:solidFill>
              </a:rPr>
              <a:t> maintaining timely reporting of deaths, and</a:t>
            </a:r>
          </a:p>
          <a:p>
            <a:pPr marL="1143000" lvl="2" indent="-285750">
              <a:spcBef>
                <a:spcPts val="0"/>
              </a:spcBef>
              <a:buFont typeface="Arial" panose="020B0604020202020204" pitchFamily="34" charset="0"/>
              <a:buChar char="•"/>
            </a:pPr>
            <a:r>
              <a:rPr lang="en-US" sz="1600" dirty="0" smtClean="0">
                <a:solidFill>
                  <a:prstClr val="black"/>
                </a:solidFill>
              </a:rPr>
              <a:t> maintaining accurate current addresses, accommodating for in and out migration.  </a:t>
            </a:r>
          </a:p>
          <a:p>
            <a:pPr marL="342900" indent="-342900">
              <a:spcBef>
                <a:spcPts val="0"/>
              </a:spcBef>
              <a:buFont typeface="Arial" panose="020B0604020202020204" pitchFamily="34" charset="0"/>
              <a:buChar char="•"/>
            </a:pPr>
            <a:endParaRPr lang="en-US" sz="2400" dirty="0" smtClean="0">
              <a:solidFill>
                <a:prstClr val="black"/>
              </a:solidFill>
            </a:endParaRPr>
          </a:p>
          <a:p>
            <a:pPr marL="342900" indent="-342900">
              <a:spcBef>
                <a:spcPts val="0"/>
              </a:spcBef>
              <a:buFont typeface="Arial" panose="020B0604020202020204" pitchFamily="34" charset="0"/>
              <a:buChar char="•"/>
            </a:pPr>
            <a:r>
              <a:rPr lang="en-US" sz="2400" dirty="0" smtClean="0">
                <a:solidFill>
                  <a:prstClr val="black"/>
                </a:solidFill>
              </a:rPr>
              <a:t>The other significant limitation results in assuming that persons not in care based on the data matches above, are truly not in care. </a:t>
            </a:r>
          </a:p>
          <a:p>
            <a:pPr marL="342900" indent="-342900">
              <a:spcBef>
                <a:spcPts val="0"/>
              </a:spcBef>
              <a:buFont typeface="Arial" panose="020B0604020202020204" pitchFamily="34" charset="0"/>
              <a:buChar char="•"/>
            </a:pPr>
            <a:endParaRPr lang="en-US" sz="2400" dirty="0" smtClean="0">
              <a:solidFill>
                <a:prstClr val="black"/>
              </a:solidFill>
            </a:endParaRPr>
          </a:p>
          <a:p>
            <a:pPr marL="342900" indent="-342900">
              <a:spcBef>
                <a:spcPts val="0"/>
              </a:spcBef>
              <a:buFont typeface="Arial" panose="020B0604020202020204" pitchFamily="34" charset="0"/>
              <a:buChar char="•"/>
            </a:pPr>
            <a:r>
              <a:rPr lang="en-US" sz="2400" dirty="0" smtClean="0">
                <a:solidFill>
                  <a:prstClr val="black"/>
                </a:solidFill>
              </a:rPr>
              <a:t>Although significant strides have been made in the past year to address these limitations at both the state and local levels, continued efforts will be made to further improve the completeness of these data elements.  </a:t>
            </a:r>
          </a:p>
        </p:txBody>
      </p:sp>
      <p:sp>
        <p:nvSpPr>
          <p:cNvPr id="4" name="Slide Number Placeholder 3"/>
          <p:cNvSpPr>
            <a:spLocks noGrp="1"/>
          </p:cNvSpPr>
          <p:nvPr>
            <p:ph type="sldNum" sz="quarter" idx="10"/>
          </p:nvPr>
        </p:nvSpPr>
        <p:spPr/>
        <p:txBody>
          <a:bodyPr/>
          <a:lstStyle/>
          <a:p>
            <a:fld id="{2F842443-5006-4EEF-B64F-E2487F40321E}" type="slidenum">
              <a:rPr lang="en-US" smtClean="0"/>
              <a:t>5</a:t>
            </a:fld>
            <a:endParaRPr lang="en-US" dirty="0"/>
          </a:p>
        </p:txBody>
      </p:sp>
    </p:spTree>
    <p:extLst>
      <p:ext uri="{BB962C8B-B14F-4D97-AF65-F5344CB8AC3E}">
        <p14:creationId xmlns:p14="http://schemas.microsoft.com/office/powerpoint/2010/main" val="3654060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50</a:t>
            </a:fld>
            <a:endParaRPr lang="en-US"/>
          </a:p>
        </p:txBody>
      </p:sp>
    </p:spTree>
    <p:extLst>
      <p:ext uri="{BB962C8B-B14F-4D97-AF65-F5344CB8AC3E}">
        <p14:creationId xmlns:p14="http://schemas.microsoft.com/office/powerpoint/2010/main" val="2634742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51</a:t>
            </a:fld>
            <a:endParaRPr lang="en-US"/>
          </a:p>
        </p:txBody>
      </p:sp>
    </p:spTree>
    <p:extLst>
      <p:ext uri="{BB962C8B-B14F-4D97-AF65-F5344CB8AC3E}">
        <p14:creationId xmlns:p14="http://schemas.microsoft.com/office/powerpoint/2010/main" val="22949492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52</a:t>
            </a:fld>
            <a:endParaRPr lang="en-US"/>
          </a:p>
        </p:txBody>
      </p:sp>
    </p:spTree>
    <p:extLst>
      <p:ext uri="{BB962C8B-B14F-4D97-AF65-F5344CB8AC3E}">
        <p14:creationId xmlns:p14="http://schemas.microsoft.com/office/powerpoint/2010/main" val="2024356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53</a:t>
            </a:fld>
            <a:endParaRPr lang="en-US"/>
          </a:p>
        </p:txBody>
      </p:sp>
    </p:spTree>
    <p:extLst>
      <p:ext uri="{BB962C8B-B14F-4D97-AF65-F5344CB8AC3E}">
        <p14:creationId xmlns:p14="http://schemas.microsoft.com/office/powerpoint/2010/main" val="2961813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54</a:t>
            </a:fld>
            <a:endParaRPr lang="en-US"/>
          </a:p>
        </p:txBody>
      </p:sp>
    </p:spTree>
    <p:extLst>
      <p:ext uri="{BB962C8B-B14F-4D97-AF65-F5344CB8AC3E}">
        <p14:creationId xmlns:p14="http://schemas.microsoft.com/office/powerpoint/2010/main" val="3941509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55</a:t>
            </a:fld>
            <a:endParaRPr lang="en-US"/>
          </a:p>
        </p:txBody>
      </p:sp>
    </p:spTree>
    <p:extLst>
      <p:ext uri="{BB962C8B-B14F-4D97-AF65-F5344CB8AC3E}">
        <p14:creationId xmlns:p14="http://schemas.microsoft.com/office/powerpoint/2010/main" val="1199601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56</a:t>
            </a:fld>
            <a:endParaRPr lang="en-US"/>
          </a:p>
        </p:txBody>
      </p:sp>
    </p:spTree>
    <p:extLst>
      <p:ext uri="{BB962C8B-B14F-4D97-AF65-F5344CB8AC3E}">
        <p14:creationId xmlns:p14="http://schemas.microsoft.com/office/powerpoint/2010/main" val="26121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57</a:t>
            </a:fld>
            <a:endParaRPr lang="en-US"/>
          </a:p>
        </p:txBody>
      </p:sp>
    </p:spTree>
    <p:extLst>
      <p:ext uri="{BB962C8B-B14F-4D97-AF65-F5344CB8AC3E}">
        <p14:creationId xmlns:p14="http://schemas.microsoft.com/office/powerpoint/2010/main" val="386362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58</a:t>
            </a:fld>
            <a:endParaRPr lang="en-US"/>
          </a:p>
        </p:txBody>
      </p:sp>
    </p:spTree>
    <p:extLst>
      <p:ext uri="{BB962C8B-B14F-4D97-AF65-F5344CB8AC3E}">
        <p14:creationId xmlns:p14="http://schemas.microsoft.com/office/powerpoint/2010/main" val="53826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Limitations to the Data (part 2 of 2)</a:t>
            </a:r>
          </a:p>
          <a:p>
            <a:pPr marL="342900" indent="-342900">
              <a:spcBef>
                <a:spcPts val="0"/>
              </a:spcBef>
              <a:buFont typeface="Arial" panose="020B0604020202020204" pitchFamily="34" charset="0"/>
              <a:buChar char="•"/>
            </a:pPr>
            <a:r>
              <a:rPr lang="en-US" sz="2400" dirty="0" smtClean="0">
                <a:solidFill>
                  <a:prstClr val="black"/>
                </a:solidFill>
              </a:rPr>
              <a:t>All of the bars in the HIV Care Continuum reflect actual data, analyzed from the matched databases with the exception of the ART bar.  </a:t>
            </a:r>
          </a:p>
          <a:p>
            <a:pPr marL="342900" indent="-342900">
              <a:spcBef>
                <a:spcPts val="0"/>
              </a:spcBef>
              <a:buFont typeface="Arial" panose="020B0604020202020204" pitchFamily="34" charset="0"/>
              <a:buChar char="•"/>
            </a:pPr>
            <a:endParaRPr lang="en-US" sz="2400" dirty="0" smtClean="0">
              <a:solidFill>
                <a:prstClr val="black"/>
              </a:solidFill>
            </a:endParaRPr>
          </a:p>
          <a:p>
            <a:pPr marL="342900" indent="-342900">
              <a:spcBef>
                <a:spcPts val="0"/>
              </a:spcBef>
              <a:buFont typeface="Arial" panose="020B0604020202020204" pitchFamily="34" charset="0"/>
              <a:buChar char="•"/>
            </a:pPr>
            <a:r>
              <a:rPr lang="en-US" sz="2400" dirty="0" smtClean="0">
                <a:solidFill>
                  <a:prstClr val="black"/>
                </a:solidFill>
              </a:rPr>
              <a:t>The data for ART was estimated based on MMP data. These estimations were applied to the main state and partnership area bars.  However, this bar was omitted on tables with demographic and risk breakdowns because the estimated value is based on small numbers.  In the upcoming year, we will evaluate the use of the patient care databases along with eHARS to get a more accurate estimate for the state and local areas.</a:t>
            </a:r>
            <a:endParaRPr lang="en-US" sz="2400" dirty="0">
              <a:solidFill>
                <a:prstClr val="black"/>
              </a:solidFill>
            </a:endParaRPr>
          </a:p>
        </p:txBody>
      </p:sp>
      <p:sp>
        <p:nvSpPr>
          <p:cNvPr id="4" name="Slide Number Placeholder 3"/>
          <p:cNvSpPr>
            <a:spLocks noGrp="1"/>
          </p:cNvSpPr>
          <p:nvPr>
            <p:ph type="sldNum" sz="quarter" idx="10"/>
          </p:nvPr>
        </p:nvSpPr>
        <p:spPr/>
        <p:txBody>
          <a:bodyPr/>
          <a:lstStyle/>
          <a:p>
            <a:fld id="{2F842443-5006-4EEF-B64F-E2487F40321E}" type="slidenum">
              <a:rPr lang="en-US" smtClean="0"/>
              <a:t>6</a:t>
            </a:fld>
            <a:endParaRPr lang="en-US" dirty="0"/>
          </a:p>
        </p:txBody>
      </p:sp>
    </p:spTree>
    <p:extLst>
      <p:ext uri="{BB962C8B-B14F-4D97-AF65-F5344CB8AC3E}">
        <p14:creationId xmlns:p14="http://schemas.microsoft.com/office/powerpoint/2010/main" val="35500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500" b="1" dirty="0" smtClean="0">
                <a:solidFill>
                  <a:prstClr val="black"/>
                </a:solidFill>
              </a:rPr>
              <a:t>Definitions</a:t>
            </a:r>
          </a:p>
          <a:p>
            <a:endParaRPr lang="en-US" dirty="0" smtClean="0">
              <a:solidFill>
                <a:prstClr val="black"/>
              </a:solidFill>
            </a:endParaRPr>
          </a:p>
          <a:p>
            <a:r>
              <a:rPr lang="en-US" b="1" dirty="0" smtClean="0">
                <a:solidFill>
                  <a:prstClr val="black"/>
                </a:solidFill>
              </a:rPr>
              <a:t>The diagnosis-based HIV care continuum shows each step of the continuum as a percentage of the number of people living with diagnosed HIV as</a:t>
            </a:r>
            <a:r>
              <a:rPr lang="en-US" b="1" baseline="0" dirty="0" smtClean="0">
                <a:solidFill>
                  <a:prstClr val="black"/>
                </a:solidFill>
              </a:rPr>
              <a:t> of the end of 2014.</a:t>
            </a:r>
          </a:p>
          <a:p>
            <a:endParaRPr lang="en-US" baseline="0" dirty="0" smtClean="0">
              <a:solidFill>
                <a:prstClr val="black"/>
              </a:solidFill>
            </a:endParaRPr>
          </a:p>
          <a:p>
            <a:r>
              <a:rPr lang="en-US" b="1" u="sng" baseline="0" dirty="0" smtClean="0">
                <a:solidFill>
                  <a:prstClr val="black"/>
                </a:solidFill>
              </a:rPr>
              <a:t>HIV Diagnosed</a:t>
            </a:r>
            <a:r>
              <a:rPr lang="en-US" baseline="0" dirty="0" smtClean="0">
                <a:solidFill>
                  <a:prstClr val="black"/>
                </a:solidFill>
              </a:rPr>
              <a:t>: The number of persons known to be diagnosed and living in Florida with HIV disease (PLWH) through 2014, regardless of AIDS status or where diagnosed, as of 06/30/15.</a:t>
            </a:r>
          </a:p>
          <a:p>
            <a:endParaRPr lang="en-US" baseline="0" dirty="0" smtClean="0">
              <a:solidFill>
                <a:prstClr val="black"/>
              </a:solidFill>
            </a:endParaRPr>
          </a:p>
          <a:p>
            <a:r>
              <a:rPr lang="en-US" b="1" u="sng" baseline="0" dirty="0" smtClean="0">
                <a:solidFill>
                  <a:prstClr val="black"/>
                </a:solidFill>
              </a:rPr>
              <a:t>Ever in Care</a:t>
            </a:r>
            <a:r>
              <a:rPr lang="en-US" baseline="0" dirty="0" smtClean="0">
                <a:solidFill>
                  <a:prstClr val="black"/>
                </a:solidFill>
              </a:rPr>
              <a:t>: PLWH with at least 1 documented viral load (VL) or CD4 lab, medical visit or prescription since HIV diagnosis. </a:t>
            </a:r>
          </a:p>
          <a:p>
            <a:endParaRPr lang="en-US" baseline="0" dirty="0" smtClean="0">
              <a:solidFill>
                <a:prstClr val="black"/>
              </a:solidFill>
            </a:endParaRPr>
          </a:p>
          <a:p>
            <a:r>
              <a:rPr lang="en-US" b="1" u="sng" baseline="0" dirty="0" smtClean="0">
                <a:solidFill>
                  <a:prstClr val="black"/>
                </a:solidFill>
              </a:rPr>
              <a:t>In Care: </a:t>
            </a:r>
            <a:r>
              <a:rPr lang="en-US" b="0" i="0" u="none" baseline="0" dirty="0" smtClean="0">
                <a:solidFill>
                  <a:prstClr val="black"/>
                </a:solidFill>
              </a:rPr>
              <a:t>PLWH with at least 1 documented VL or CD4 lab, medical visit or prescription in 2014.</a:t>
            </a:r>
          </a:p>
          <a:p>
            <a:endParaRPr lang="en-US" b="0" i="0" u="none" baseline="0" dirty="0" smtClean="0">
              <a:solidFill>
                <a:prstClr val="black"/>
              </a:solidFill>
            </a:endParaRPr>
          </a:p>
          <a:p>
            <a:r>
              <a:rPr lang="en-US" b="1" i="0" u="sng" baseline="0" dirty="0" smtClean="0">
                <a:solidFill>
                  <a:prstClr val="black"/>
                </a:solidFill>
              </a:rPr>
              <a:t>Retained in care: </a:t>
            </a:r>
            <a:r>
              <a:rPr lang="en-US" b="0" i="0" u="none" baseline="0" dirty="0" smtClean="0">
                <a:solidFill>
                  <a:prstClr val="black"/>
                </a:solidFill>
              </a:rPr>
              <a:t>PLWH with 2 or more documented VL or CD4 labs, medical visits or prescriptions (at least 3 months apart) in 2014.</a:t>
            </a:r>
          </a:p>
          <a:p>
            <a:endParaRPr lang="en-US" b="0" i="0" u="none" baseline="0" dirty="0" smtClean="0">
              <a:solidFill>
                <a:prstClr val="black"/>
              </a:solidFill>
            </a:endParaRPr>
          </a:p>
          <a:p>
            <a:r>
              <a:rPr lang="en-US" b="1" i="0" u="sng" baseline="0" dirty="0" smtClean="0">
                <a:solidFill>
                  <a:prstClr val="black"/>
                </a:solidFill>
              </a:rPr>
              <a:t>On ART:</a:t>
            </a:r>
            <a:r>
              <a:rPr lang="en-US" b="0" i="0" u="none" baseline="0" dirty="0" smtClean="0">
                <a:solidFill>
                  <a:prstClr val="black"/>
                </a:solidFill>
              </a:rPr>
              <a:t> Estimated PLWH on antiretroviral therapy (ART) in 2014. The 2013 FL MMP data are used to estimate the number and percentage of people receiving medical care and who have a documented ART prescription in their medical records in the observed year. From the 2013 FL MMP data, 95% of those in care were on ART.</a:t>
            </a:r>
          </a:p>
          <a:p>
            <a:endParaRPr lang="en-US" b="0" i="0" u="none" baseline="0" dirty="0" smtClean="0">
              <a:solidFill>
                <a:prstClr val="black"/>
              </a:solidFill>
            </a:endParaRPr>
          </a:p>
          <a:p>
            <a:r>
              <a:rPr lang="en-US" b="1" i="0" u="sng" baseline="0" dirty="0" smtClean="0">
                <a:solidFill>
                  <a:prstClr val="black"/>
                </a:solidFill>
              </a:rPr>
              <a:t>Suppressed Viral Load:</a:t>
            </a:r>
            <a:r>
              <a:rPr lang="en-US" b="0" i="0" u="none" baseline="0" dirty="0" smtClean="0">
                <a:solidFill>
                  <a:prstClr val="black"/>
                </a:solidFill>
              </a:rPr>
              <a:t> PLWH with a suppressed viral load (&lt;200 copies/mL) on last viral load in 2014.</a:t>
            </a:r>
            <a:endParaRPr lang="en-US" b="1" u="sng" baseline="0" dirty="0" smtClean="0">
              <a:solidFill>
                <a:prstClr val="black"/>
              </a:solidFill>
            </a:endParaRPr>
          </a:p>
          <a:p>
            <a:endParaRPr lang="en-US" dirty="0"/>
          </a:p>
        </p:txBody>
      </p:sp>
      <p:sp>
        <p:nvSpPr>
          <p:cNvPr id="4" name="Header Placeholder 3"/>
          <p:cNvSpPr>
            <a:spLocks noGrp="1"/>
          </p:cNvSpPr>
          <p:nvPr>
            <p:ph type="hdr" sz="quarter" idx="10"/>
          </p:nvPr>
        </p:nvSpPr>
        <p:spPr/>
        <p:txBody>
          <a:bodyPr/>
          <a:lstStyle/>
          <a:p>
            <a:r>
              <a:rPr lang="en-US" smtClean="0"/>
              <a:t>HIV Continuum, Florida</a:t>
            </a:r>
            <a:endParaRPr lang="en-US"/>
          </a:p>
        </p:txBody>
      </p:sp>
      <p:sp>
        <p:nvSpPr>
          <p:cNvPr id="5" name="Date Placeholder 4"/>
          <p:cNvSpPr>
            <a:spLocks noGrp="1"/>
          </p:cNvSpPr>
          <p:nvPr>
            <p:ph type="dt" idx="11"/>
          </p:nvPr>
        </p:nvSpPr>
        <p:spPr/>
        <p:txBody>
          <a:bodyPr/>
          <a:lstStyle/>
          <a:p>
            <a:fld id="{FB63F4A6-589F-4FE7-AE5C-7D5475FB9927}" type="datetime1">
              <a:rPr lang="en-US" smtClean="0"/>
              <a:t>11/5/2015</a:t>
            </a:fld>
            <a:endParaRPr lang="en-US"/>
          </a:p>
        </p:txBody>
      </p:sp>
      <p:sp>
        <p:nvSpPr>
          <p:cNvPr id="6" name="Slide Number Placeholder 5"/>
          <p:cNvSpPr>
            <a:spLocks noGrp="1"/>
          </p:cNvSpPr>
          <p:nvPr>
            <p:ph type="sldNum" sz="quarter" idx="12"/>
          </p:nvPr>
        </p:nvSpPr>
        <p:spPr/>
        <p:txBody>
          <a:bodyPr/>
          <a:lstStyle/>
          <a:p>
            <a:fld id="{5E7867F2-38D3-4B28-B193-8F2B7D496696}" type="slidenum">
              <a:rPr lang="en-US" smtClean="0"/>
              <a:t>7</a:t>
            </a:fld>
            <a:endParaRPr lang="en-US"/>
          </a:p>
        </p:txBody>
      </p:sp>
    </p:spTree>
    <p:extLst>
      <p:ext uri="{BB962C8B-B14F-4D97-AF65-F5344CB8AC3E}">
        <p14:creationId xmlns:p14="http://schemas.microsoft.com/office/powerpoint/2010/main" val="104251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chemeClr val="tx2"/>
                </a:solidFill>
              </a:rPr>
              <a:t>Number and Percentage of HIV-Infected by</a:t>
            </a:r>
            <a:br>
              <a:rPr lang="en-US" b="1" dirty="0">
                <a:solidFill>
                  <a:schemeClr val="tx2"/>
                </a:solidFill>
              </a:rPr>
            </a:br>
            <a:r>
              <a:rPr lang="en-US" b="1" dirty="0">
                <a:solidFill>
                  <a:schemeClr val="tx2"/>
                </a:solidFill>
              </a:rPr>
              <a:t>Selected Demographic and Transmission Groups</a:t>
            </a:r>
            <a:br>
              <a:rPr lang="en-US" b="1" dirty="0">
                <a:solidFill>
                  <a:schemeClr val="tx2"/>
                </a:solidFill>
              </a:rPr>
            </a:br>
            <a:r>
              <a:rPr lang="en-US" b="1" dirty="0">
                <a:solidFill>
                  <a:schemeClr val="tx2"/>
                </a:solidFill>
              </a:rPr>
              <a:t>Engaged in Selected Stages of</a:t>
            </a:r>
            <a:br>
              <a:rPr lang="en-US" b="1" dirty="0">
                <a:solidFill>
                  <a:schemeClr val="tx2"/>
                </a:solidFill>
              </a:rPr>
            </a:br>
            <a:r>
              <a:rPr lang="en-US" b="1" dirty="0">
                <a:solidFill>
                  <a:schemeClr val="tx2"/>
                </a:solidFill>
              </a:rPr>
              <a:t> The Continuum of HIV Care </a:t>
            </a:r>
            <a:endParaRPr lang="en-US" b="1" dirty="0" smtClean="0">
              <a:solidFill>
                <a:schemeClr val="tx2"/>
              </a:solidFill>
            </a:endParaRPr>
          </a:p>
          <a:p>
            <a:pPr algn="ctr"/>
            <a:r>
              <a:rPr lang="en-US" b="1" dirty="0" smtClean="0">
                <a:solidFill>
                  <a:schemeClr val="tx2"/>
                </a:solidFill>
              </a:rPr>
              <a:t>Florida</a:t>
            </a:r>
            <a:r>
              <a:rPr lang="en-US" b="1" dirty="0">
                <a:solidFill>
                  <a:schemeClr val="tx2"/>
                </a:solidFill>
              </a:rPr>
              <a:t>, </a:t>
            </a:r>
            <a:r>
              <a:rPr lang="en-US" b="1" dirty="0" smtClean="0">
                <a:solidFill>
                  <a:schemeClr val="tx2"/>
                </a:solidFill>
              </a:rPr>
              <a:t>2014</a:t>
            </a:r>
            <a:endParaRPr lang="en-US" b="1" dirty="0">
              <a:solidFill>
                <a:schemeClr val="tx2"/>
              </a:solidFill>
            </a:endParaRPr>
          </a:p>
          <a:p>
            <a:r>
              <a:rPr lang="en-US" b="1" dirty="0" smtClean="0">
                <a:solidFill>
                  <a:schemeClr val="tx2"/>
                </a:solidFill>
              </a:rPr>
              <a:t>By Geographical Area/Population Density</a:t>
            </a:r>
          </a:p>
          <a:p>
            <a:endParaRPr lang="en-US" b="1" dirty="0" smtClean="0">
              <a:solidFill>
                <a:schemeClr val="tx2"/>
              </a:solidFill>
            </a:endParaRPr>
          </a:p>
          <a:p>
            <a:pPr marL="171450" indent="-171450">
              <a:spcBef>
                <a:spcPts val="0"/>
              </a:spcBef>
            </a:pPr>
            <a:r>
              <a:rPr lang="en-US" sz="2400" b="1" dirty="0" smtClean="0">
                <a:solidFill>
                  <a:prstClr val="black"/>
                </a:solidFill>
              </a:rPr>
              <a:t>By Geographical Area/Population Density</a:t>
            </a:r>
          </a:p>
          <a:p>
            <a:pPr marL="171450" indent="-171450">
              <a:spcBef>
                <a:spcPts val="0"/>
              </a:spcBef>
            </a:pPr>
            <a:r>
              <a:rPr lang="en-US" sz="2400" b="1" dirty="0" smtClean="0">
                <a:solidFill>
                  <a:prstClr val="black"/>
                </a:solidFill>
              </a:rPr>
              <a:t>By Sex</a:t>
            </a:r>
          </a:p>
          <a:p>
            <a:pPr marL="571500" lvl="1" indent="-171450">
              <a:spcBef>
                <a:spcPts val="0"/>
              </a:spcBef>
            </a:pPr>
            <a:r>
              <a:rPr lang="en-US" dirty="0" smtClean="0">
                <a:solidFill>
                  <a:prstClr val="black"/>
                </a:solidFill>
              </a:rPr>
              <a:t>Male, Female</a:t>
            </a:r>
          </a:p>
          <a:p>
            <a:pPr marL="171450" indent="-171450">
              <a:spcBef>
                <a:spcPts val="0"/>
              </a:spcBef>
            </a:pPr>
            <a:r>
              <a:rPr lang="en-US" sz="2400" b="1" dirty="0" smtClean="0">
                <a:solidFill>
                  <a:prstClr val="black"/>
                </a:solidFill>
              </a:rPr>
              <a:t>By Race</a:t>
            </a:r>
          </a:p>
          <a:p>
            <a:pPr marL="571500" lvl="1" indent="-171450">
              <a:spcBef>
                <a:spcPts val="0"/>
              </a:spcBef>
            </a:pPr>
            <a:r>
              <a:rPr lang="en-US" dirty="0" smtClean="0">
                <a:solidFill>
                  <a:prstClr val="black"/>
                </a:solidFill>
              </a:rPr>
              <a:t>White, Black, Hispanic</a:t>
            </a:r>
          </a:p>
          <a:p>
            <a:pPr marL="171450" indent="-171450">
              <a:spcBef>
                <a:spcPts val="0"/>
              </a:spcBef>
            </a:pPr>
            <a:r>
              <a:rPr lang="en-US" sz="2400" b="1" dirty="0" smtClean="0">
                <a:solidFill>
                  <a:prstClr val="black"/>
                </a:solidFill>
              </a:rPr>
              <a:t>By Current Age Group</a:t>
            </a:r>
          </a:p>
          <a:p>
            <a:pPr marL="571500" lvl="1" indent="-171450">
              <a:spcBef>
                <a:spcPts val="0"/>
              </a:spcBef>
            </a:pPr>
            <a:r>
              <a:rPr lang="en-US" dirty="0" smtClean="0">
                <a:solidFill>
                  <a:prstClr val="black"/>
                </a:solidFill>
              </a:rPr>
              <a:t>0-12, 13-24, 25-49, 50+</a:t>
            </a:r>
          </a:p>
          <a:p>
            <a:pPr marL="571500" lvl="1" indent="-171450">
              <a:spcBef>
                <a:spcPts val="0"/>
              </a:spcBef>
            </a:pPr>
            <a:endParaRPr lang="en-US" sz="2000" dirty="0" smtClean="0">
              <a:solidFill>
                <a:prstClr val="black"/>
              </a:solidFill>
            </a:endParaRPr>
          </a:p>
          <a:p>
            <a:pPr marL="171422" indent="-171422"/>
            <a:endParaRPr lang="en-US" b="1" dirty="0" smtClean="0">
              <a:solidFill>
                <a:schemeClr val="tx2"/>
              </a:solidFill>
            </a:endParaRPr>
          </a:p>
        </p:txBody>
      </p:sp>
      <p:sp>
        <p:nvSpPr>
          <p:cNvPr id="4" name="Slide Number Placeholder 3"/>
          <p:cNvSpPr>
            <a:spLocks noGrp="1"/>
          </p:cNvSpPr>
          <p:nvPr>
            <p:ph type="sldNum" sz="quarter" idx="10"/>
          </p:nvPr>
        </p:nvSpPr>
        <p:spPr/>
        <p:txBody>
          <a:bodyPr/>
          <a:lstStyle/>
          <a:p>
            <a:fld id="{2F842443-5006-4EEF-B64F-E2487F40321E}" type="slidenum">
              <a:rPr lang="en-US" smtClean="0"/>
              <a:t>8</a:t>
            </a:fld>
            <a:endParaRPr lang="en-US" dirty="0"/>
          </a:p>
        </p:txBody>
      </p:sp>
    </p:spTree>
    <p:extLst>
      <p:ext uri="{BB962C8B-B14F-4D97-AF65-F5344CB8AC3E}">
        <p14:creationId xmlns:p14="http://schemas.microsoft.com/office/powerpoint/2010/main" val="233105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1F497D"/>
                </a:solidFill>
                <a:effectLst/>
                <a:uLnTx/>
                <a:uFillTx/>
                <a:latin typeface="+mn-lt"/>
              </a:rPr>
              <a:t>Number and Percentage of HIV-Infected by</a:t>
            </a:r>
            <a:br>
              <a:rPr kumimoji="0" lang="en-US" sz="1200" b="1" i="0" u="none" strike="noStrike" kern="1200" cap="none" spc="0" normalizeH="0" baseline="0" noProof="0" dirty="0" smtClean="0">
                <a:ln>
                  <a:noFill/>
                </a:ln>
                <a:solidFill>
                  <a:srgbClr val="1F497D"/>
                </a:solidFill>
                <a:effectLst/>
                <a:uLnTx/>
                <a:uFillTx/>
                <a:latin typeface="+mn-lt"/>
              </a:rPr>
            </a:br>
            <a:r>
              <a:rPr kumimoji="0" lang="en-US" sz="1200" b="1" i="0" u="none" strike="noStrike" kern="1200" cap="none" spc="0" normalizeH="0" baseline="0" noProof="0" dirty="0" smtClean="0">
                <a:ln>
                  <a:noFill/>
                </a:ln>
                <a:solidFill>
                  <a:srgbClr val="1F497D"/>
                </a:solidFill>
                <a:effectLst/>
                <a:uLnTx/>
                <a:uFillTx/>
                <a:latin typeface="+mn-lt"/>
              </a:rPr>
              <a:t>Selected Demographic and Transmission Groups</a:t>
            </a:r>
            <a:br>
              <a:rPr kumimoji="0" lang="en-US" sz="1200" b="1" i="0" u="none" strike="noStrike" kern="1200" cap="none" spc="0" normalizeH="0" baseline="0" noProof="0" dirty="0" smtClean="0">
                <a:ln>
                  <a:noFill/>
                </a:ln>
                <a:solidFill>
                  <a:srgbClr val="1F497D"/>
                </a:solidFill>
                <a:effectLst/>
                <a:uLnTx/>
                <a:uFillTx/>
                <a:latin typeface="+mn-lt"/>
              </a:rPr>
            </a:br>
            <a:r>
              <a:rPr kumimoji="0" lang="en-US" sz="1200" b="1" i="0" u="none" strike="noStrike" kern="1200" cap="none" spc="0" normalizeH="0" baseline="0" noProof="0" dirty="0" smtClean="0">
                <a:ln>
                  <a:noFill/>
                </a:ln>
                <a:solidFill>
                  <a:srgbClr val="1F497D"/>
                </a:solidFill>
                <a:effectLst/>
                <a:uLnTx/>
                <a:uFillTx/>
                <a:latin typeface="+mn-lt"/>
              </a:rPr>
              <a:t>Engaged in Selected Stages of</a:t>
            </a:r>
            <a:br>
              <a:rPr kumimoji="0" lang="en-US" sz="1200" b="1" i="0" u="none" strike="noStrike" kern="1200" cap="none" spc="0" normalizeH="0" baseline="0" noProof="0" dirty="0" smtClean="0">
                <a:ln>
                  <a:noFill/>
                </a:ln>
                <a:solidFill>
                  <a:srgbClr val="1F497D"/>
                </a:solidFill>
                <a:effectLst/>
                <a:uLnTx/>
                <a:uFillTx/>
                <a:latin typeface="+mn-lt"/>
              </a:rPr>
            </a:br>
            <a:r>
              <a:rPr kumimoji="0" lang="en-US" sz="1200" b="1" i="0" u="none" strike="noStrike" kern="1200" cap="none" spc="0" normalizeH="0" baseline="0" noProof="0" dirty="0" smtClean="0">
                <a:ln>
                  <a:noFill/>
                </a:ln>
                <a:solidFill>
                  <a:srgbClr val="1F497D"/>
                </a:solidFill>
                <a:effectLst/>
                <a:uLnTx/>
                <a:uFillTx/>
                <a:latin typeface="+mn-lt"/>
              </a:rPr>
              <a:t> The Continuum of HIV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1F497D"/>
                </a:solidFill>
                <a:effectLst/>
                <a:uLnTx/>
                <a:uFillTx/>
                <a:latin typeface="+mn-lt"/>
              </a:rPr>
              <a:t>Florida, 2014</a:t>
            </a:r>
          </a:p>
          <a:p>
            <a:pPr marL="171450" indent="-171450">
              <a:spcBef>
                <a:spcPts val="0"/>
              </a:spcBef>
            </a:pPr>
            <a:r>
              <a:rPr lang="en-US" sz="2400" b="1" dirty="0" smtClean="0">
                <a:solidFill>
                  <a:prstClr val="black"/>
                </a:solidFill>
              </a:rPr>
              <a:t>By Transmission Groups*</a:t>
            </a:r>
          </a:p>
          <a:p>
            <a:pPr marL="571500" lvl="1" indent="-171450">
              <a:spcBef>
                <a:spcPts val="0"/>
              </a:spcBef>
            </a:pPr>
            <a:r>
              <a:rPr lang="en-US" u="sng" dirty="0" smtClean="0">
                <a:solidFill>
                  <a:prstClr val="black"/>
                </a:solidFill>
              </a:rPr>
              <a:t>IDU</a:t>
            </a:r>
          </a:p>
          <a:p>
            <a:pPr marL="1028700" lvl="2" indent="-171450">
              <a:spcBef>
                <a:spcPts val="0"/>
              </a:spcBef>
            </a:pPr>
            <a:r>
              <a:rPr lang="en-US" dirty="0" smtClean="0">
                <a:solidFill>
                  <a:prstClr val="black"/>
                </a:solidFill>
              </a:rPr>
              <a:t>Male IDU</a:t>
            </a:r>
          </a:p>
          <a:p>
            <a:pPr marL="1028700" lvl="2" indent="-171450">
              <a:spcBef>
                <a:spcPts val="0"/>
              </a:spcBef>
            </a:pPr>
            <a:r>
              <a:rPr lang="en-US" dirty="0" smtClean="0">
                <a:solidFill>
                  <a:prstClr val="black"/>
                </a:solidFill>
              </a:rPr>
              <a:t>Female IDU</a:t>
            </a:r>
          </a:p>
          <a:p>
            <a:pPr marL="571500" lvl="1" indent="-171450">
              <a:spcBef>
                <a:spcPts val="0"/>
              </a:spcBef>
            </a:pPr>
            <a:r>
              <a:rPr lang="en-US" u="sng" dirty="0" smtClean="0">
                <a:solidFill>
                  <a:prstClr val="black"/>
                </a:solidFill>
              </a:rPr>
              <a:t>MSM</a:t>
            </a:r>
          </a:p>
          <a:p>
            <a:pPr marL="1028700" lvl="2" indent="-171450">
              <a:spcBef>
                <a:spcPts val="0"/>
              </a:spcBef>
            </a:pPr>
            <a:r>
              <a:rPr lang="en-US" dirty="0" smtClean="0">
                <a:solidFill>
                  <a:prstClr val="black"/>
                </a:solidFill>
              </a:rPr>
              <a:t>White MSM</a:t>
            </a:r>
          </a:p>
          <a:p>
            <a:pPr marL="1028700" lvl="2" indent="-171450">
              <a:spcBef>
                <a:spcPts val="0"/>
              </a:spcBef>
            </a:pPr>
            <a:r>
              <a:rPr lang="en-US" dirty="0" smtClean="0">
                <a:solidFill>
                  <a:prstClr val="black"/>
                </a:solidFill>
              </a:rPr>
              <a:t>Black MSM</a:t>
            </a:r>
          </a:p>
          <a:p>
            <a:pPr marL="1028700" lvl="2" indent="-171450">
              <a:spcBef>
                <a:spcPts val="0"/>
              </a:spcBef>
            </a:pPr>
            <a:r>
              <a:rPr lang="en-US" dirty="0" smtClean="0">
                <a:solidFill>
                  <a:prstClr val="black"/>
                </a:solidFill>
              </a:rPr>
              <a:t>Hispanic MSM</a:t>
            </a:r>
          </a:p>
          <a:p>
            <a:pPr marL="1028700" lvl="2" indent="-171450">
              <a:spcBef>
                <a:spcPts val="0"/>
              </a:spcBef>
            </a:pPr>
            <a:endParaRPr lang="en-US" dirty="0" smtClean="0">
              <a:solidFill>
                <a:prstClr val="black"/>
              </a:solidFill>
            </a:endParaRPr>
          </a:p>
          <a:p>
            <a:pPr marL="571500" lvl="1" indent="-171450">
              <a:spcBef>
                <a:spcPts val="0"/>
              </a:spcBef>
            </a:pPr>
            <a:r>
              <a:rPr lang="en-US" u="sng" dirty="0" smtClean="0">
                <a:solidFill>
                  <a:prstClr val="black"/>
                </a:solidFill>
              </a:rPr>
              <a:t>Heterosexual</a:t>
            </a:r>
          </a:p>
          <a:p>
            <a:pPr marL="1028700" lvl="2" indent="-171450">
              <a:spcBef>
                <a:spcPts val="0"/>
              </a:spcBef>
            </a:pPr>
            <a:r>
              <a:rPr lang="en-US" dirty="0" smtClean="0">
                <a:solidFill>
                  <a:prstClr val="black"/>
                </a:solidFill>
              </a:rPr>
              <a:t>Heterosexual Males</a:t>
            </a:r>
          </a:p>
          <a:p>
            <a:pPr marL="1028700" lvl="2" indent="-171450">
              <a:spcBef>
                <a:spcPts val="0"/>
              </a:spcBef>
            </a:pPr>
            <a:r>
              <a:rPr lang="en-US" dirty="0" smtClean="0">
                <a:solidFill>
                  <a:prstClr val="black"/>
                </a:solidFill>
              </a:rPr>
              <a:t>Heterosexual Females</a:t>
            </a:r>
          </a:p>
          <a:p>
            <a:pPr marL="571500" lvl="1" indent="-171450">
              <a:spcBef>
                <a:spcPts val="0"/>
              </a:spcBef>
            </a:pPr>
            <a:endParaRPr lang="en-US" dirty="0" smtClean="0">
              <a:solidFill>
                <a:prstClr val="black"/>
              </a:solidFill>
            </a:endParaRPr>
          </a:p>
          <a:p>
            <a:pPr marL="1028700" lvl="2" indent="-171450">
              <a:spcBef>
                <a:spcPts val="0"/>
              </a:spcBef>
            </a:pPr>
            <a:r>
              <a:rPr lang="en-US" dirty="0" smtClean="0">
                <a:solidFill>
                  <a:prstClr val="black"/>
                </a:solidFill>
              </a:rPr>
              <a:t>White Heterosexual</a:t>
            </a:r>
          </a:p>
          <a:p>
            <a:pPr marL="1028700" lvl="2" indent="-171450">
              <a:spcBef>
                <a:spcPts val="0"/>
              </a:spcBef>
            </a:pPr>
            <a:r>
              <a:rPr lang="en-US" dirty="0" smtClean="0">
                <a:solidFill>
                  <a:prstClr val="black"/>
                </a:solidFill>
              </a:rPr>
              <a:t>Hispanic Heterosexual</a:t>
            </a:r>
          </a:p>
          <a:p>
            <a:pPr marL="1028700" lvl="2" indent="-171450">
              <a:spcBef>
                <a:spcPts val="0"/>
              </a:spcBef>
            </a:pPr>
            <a:r>
              <a:rPr lang="en-US" dirty="0" smtClean="0">
                <a:solidFill>
                  <a:prstClr val="black"/>
                </a:solidFill>
              </a:rPr>
              <a:t>Black Heterosexual</a:t>
            </a:r>
          </a:p>
          <a:p>
            <a:pPr marL="1028700" lvl="2" indent="-171450">
              <a:spcBef>
                <a:spcPts val="0"/>
              </a:spcBef>
            </a:pPr>
            <a:r>
              <a:rPr lang="en-US" dirty="0" smtClean="0">
                <a:solidFill>
                  <a:prstClr val="black"/>
                </a:solidFill>
              </a:rPr>
              <a:t>Black Heterosexual Males</a:t>
            </a:r>
          </a:p>
          <a:p>
            <a:pPr marL="1028700" lvl="2" indent="-171450">
              <a:spcBef>
                <a:spcPts val="0"/>
              </a:spcBef>
            </a:pPr>
            <a:r>
              <a:rPr lang="en-US" dirty="0" smtClean="0">
                <a:solidFill>
                  <a:prstClr val="black"/>
                </a:solidFill>
              </a:rPr>
              <a:t>Black Heterosexual Females</a:t>
            </a:r>
          </a:p>
          <a:p>
            <a:pPr marL="1028700" lvl="2" indent="-171450">
              <a:spcBef>
                <a:spcPts val="0"/>
              </a:spcBef>
            </a:pPr>
            <a:endParaRPr lang="en-US" dirty="0" smtClean="0">
              <a:solidFill>
                <a:prstClr val="black"/>
              </a:solidFill>
            </a:endParaRPr>
          </a:p>
          <a:p>
            <a:pPr marL="1028700" marR="0" lvl="2" indent="-171450" algn="l" defTabSz="914400" rtl="0" eaLnBrk="1" fontAlgn="auto" latinLnBrk="0" hangingPunct="1">
              <a:lnSpc>
                <a:spcPct val="100000"/>
              </a:lnSpc>
              <a:spcBef>
                <a:spcPts val="0"/>
              </a:spcBef>
              <a:spcAft>
                <a:spcPts val="0"/>
              </a:spcAft>
              <a:buClrTx/>
              <a:buSzTx/>
              <a:buFontTx/>
              <a:buNone/>
              <a:tabLst/>
              <a:defRPr/>
            </a:pPr>
            <a:r>
              <a:rPr lang="en-US" sz="1200" b="1" dirty="0" smtClean="0"/>
              <a:t>*Note:   MSM=MSM and MSM/IDU cases,  IDU=IDU and MSM/IDU cases, therefore these two groups are NOT mutually exclusive</a:t>
            </a:r>
          </a:p>
          <a:p>
            <a:pPr marL="1028700" lvl="2" indent="-171450">
              <a:spcBef>
                <a:spcPts val="0"/>
              </a:spcBef>
            </a:pPr>
            <a:endParaRPr lang="en-US" dirty="0" smtClean="0">
              <a:solidFill>
                <a:prstClr val="black"/>
              </a:solidFill>
            </a:endParaRPr>
          </a:p>
          <a:p>
            <a:pPr marL="1028700" lvl="2" indent="-171450">
              <a:spcBef>
                <a:spcPts val="0"/>
              </a:spcBef>
            </a:pP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2F842443-5006-4EEF-B64F-E2487F40321E}" type="slidenum">
              <a:rPr lang="en-US" smtClean="0"/>
              <a:t>9</a:t>
            </a:fld>
            <a:endParaRPr lang="en-US" dirty="0"/>
          </a:p>
        </p:txBody>
      </p:sp>
    </p:spTree>
    <p:extLst>
      <p:ext uri="{BB962C8B-B14F-4D97-AF65-F5344CB8AC3E}">
        <p14:creationId xmlns:p14="http://schemas.microsoft.com/office/powerpoint/2010/main" val="312953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EF54E8-2066-40A6-BBC6-3B4FD93F52A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129337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F54E8-2066-40A6-BBC6-3B4FD93F52A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371437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F54E8-2066-40A6-BBC6-3B4FD93F52A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359476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F54E8-2066-40A6-BBC6-3B4FD93F52A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DB49-AEF1-482F-9635-71C8A9ECD8F2}" type="slidenum">
              <a:rPr lang="en-US" smtClean="0"/>
              <a:t>‹#›</a:t>
            </a:fld>
            <a:endParaRPr lang="en-US"/>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90226" y="5882255"/>
            <a:ext cx="784348" cy="83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424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EF54E8-2066-40A6-BBC6-3B4FD93F52A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217967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EF54E8-2066-40A6-BBC6-3B4FD93F52A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291388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EF54E8-2066-40A6-BBC6-3B4FD93F52A1}"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273304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F54E8-2066-40A6-BBC6-3B4FD93F52A1}"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383981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F54E8-2066-40A6-BBC6-3B4FD93F52A1}"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94619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F54E8-2066-40A6-BBC6-3B4FD93F52A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329947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F54E8-2066-40A6-BBC6-3B4FD93F52A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DDB49-AEF1-482F-9635-71C8A9ECD8F2}" type="slidenum">
              <a:rPr lang="en-US" smtClean="0"/>
              <a:t>‹#›</a:t>
            </a:fld>
            <a:endParaRPr lang="en-US"/>
          </a:p>
        </p:txBody>
      </p:sp>
    </p:spTree>
    <p:extLst>
      <p:ext uri="{BB962C8B-B14F-4D97-AF65-F5344CB8AC3E}">
        <p14:creationId xmlns:p14="http://schemas.microsoft.com/office/powerpoint/2010/main" val="387040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F54E8-2066-40A6-BBC6-3B4FD93F52A1}" type="datetimeFigureOut">
              <a:rPr lang="en-US" smtClean="0"/>
              <a:t>11/5/2015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DDB49-AEF1-482F-9635-71C8A9ECD8F2}" type="slidenum">
              <a:rPr lang="en-US" smtClean="0"/>
              <a:t>‹#›</a:t>
            </a:fld>
            <a:endParaRPr lang="en-US"/>
          </a:p>
        </p:txBody>
      </p:sp>
    </p:spTree>
    <p:extLst>
      <p:ext uri="{BB962C8B-B14F-4D97-AF65-F5344CB8AC3E}">
        <p14:creationId xmlns:p14="http://schemas.microsoft.com/office/powerpoint/2010/main" val="408051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hiv/pdf/DHAP_Continuum.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floridahealth.gov/diseases-and-conditions/aids/surveillance/index.html" TargetMode="External"/><Relationship Id="rId4" Type="http://schemas.openxmlformats.org/officeDocument/2006/relationships/hyperlink" Target="https://www.aids.gov/federal-resources/policies/care-continuum/"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775511"/>
            <a:ext cx="8458200" cy="3048000"/>
          </a:xfrm>
        </p:spPr>
        <p:txBody>
          <a:bodyPr>
            <a:noAutofit/>
          </a:bodyPr>
          <a:lstStyle/>
          <a:p>
            <a:r>
              <a:rPr lang="en-US" sz="5400" b="1" dirty="0">
                <a:solidFill>
                  <a:schemeClr val="bg2">
                    <a:lumMod val="25000"/>
                  </a:schemeClr>
                </a:solidFill>
                <a:effectLst>
                  <a:outerShdw blurRad="38100" dist="38100" dir="2700000" algn="tl">
                    <a:srgbClr val="000000">
                      <a:alpha val="43137"/>
                    </a:srgbClr>
                  </a:outerShdw>
                </a:effectLst>
              </a:rPr>
              <a:t> The Continuum of HIV Care </a:t>
            </a:r>
            <a:br>
              <a:rPr lang="en-US" sz="5400" b="1" dirty="0">
                <a:solidFill>
                  <a:schemeClr val="bg2">
                    <a:lumMod val="25000"/>
                  </a:schemeClr>
                </a:solidFill>
                <a:effectLst>
                  <a:outerShdw blurRad="38100" dist="38100" dir="2700000" algn="tl">
                    <a:srgbClr val="000000">
                      <a:alpha val="43137"/>
                    </a:srgbClr>
                  </a:outerShdw>
                </a:effectLst>
              </a:rPr>
            </a:br>
            <a:r>
              <a:rPr lang="en-US" sz="5400" b="1" dirty="0">
                <a:solidFill>
                  <a:schemeClr val="bg2">
                    <a:lumMod val="25000"/>
                  </a:schemeClr>
                </a:solidFill>
                <a:effectLst>
                  <a:outerShdw blurRad="38100" dist="38100" dir="2700000" algn="tl">
                    <a:srgbClr val="000000">
                      <a:alpha val="43137"/>
                    </a:srgbClr>
                  </a:outerShdw>
                </a:effectLst>
              </a:rPr>
              <a:t>Florida, 2014</a:t>
            </a:r>
            <a:endParaRPr lang="en-US" sz="5400" dirty="0">
              <a:solidFill>
                <a:schemeClr val="bg2">
                  <a:lumMod val="2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933700" y="4191000"/>
            <a:ext cx="6400800" cy="1219200"/>
          </a:xfrm>
        </p:spPr>
        <p:txBody>
          <a:bodyPr/>
          <a:lstStyle/>
          <a:p>
            <a:r>
              <a:rPr lang="en-US" b="1" dirty="0" smtClean="0">
                <a:solidFill>
                  <a:schemeClr val="accent6">
                    <a:lumMod val="75000"/>
                  </a:schemeClr>
                </a:solidFill>
              </a:rPr>
              <a:t>Lorene Maddox, MPH</a:t>
            </a:r>
          </a:p>
          <a:p>
            <a:r>
              <a:rPr lang="en-US" b="1" dirty="0" smtClean="0">
                <a:solidFill>
                  <a:schemeClr val="accent6">
                    <a:lumMod val="75000"/>
                  </a:schemeClr>
                </a:solidFill>
              </a:rPr>
              <a:t>Karalee Poschman, MPH</a:t>
            </a:r>
            <a:endParaRPr lang="en-US" b="1" dirty="0">
              <a:solidFill>
                <a:schemeClr val="accent6">
                  <a:lumMod val="75000"/>
                </a:schemeClr>
              </a:solidFill>
            </a:endParaRPr>
          </a:p>
        </p:txBody>
      </p:sp>
      <p:sp>
        <p:nvSpPr>
          <p:cNvPr id="4" name="TextBox 3"/>
          <p:cNvSpPr txBox="1"/>
          <p:nvPr/>
        </p:nvSpPr>
        <p:spPr>
          <a:xfrm>
            <a:off x="82421" y="6355335"/>
            <a:ext cx="4306820" cy="369332"/>
          </a:xfrm>
          <a:prstGeom prst="rect">
            <a:avLst/>
          </a:prstGeom>
          <a:noFill/>
        </p:spPr>
        <p:txBody>
          <a:bodyPr wrap="none" rtlCol="0">
            <a:spAutoFit/>
          </a:bodyPr>
          <a:lstStyle/>
          <a:p>
            <a:r>
              <a:rPr lang="en-US" b="1" dirty="0"/>
              <a:t>Living data through </a:t>
            </a:r>
            <a:r>
              <a:rPr lang="en-US" b="1" dirty="0" smtClean="0"/>
              <a:t>2014, </a:t>
            </a:r>
            <a:r>
              <a:rPr lang="en-US" b="1" dirty="0"/>
              <a:t>as of 06/30/2015</a:t>
            </a:r>
          </a:p>
        </p:txBody>
      </p:sp>
      <p:sp>
        <p:nvSpPr>
          <p:cNvPr id="5" name="Text Box 91"/>
          <p:cNvSpPr txBox="1">
            <a:spLocks noChangeArrowheads="1"/>
          </p:cNvSpPr>
          <p:nvPr/>
        </p:nvSpPr>
        <p:spPr bwMode="auto">
          <a:xfrm>
            <a:off x="222735" y="66081"/>
            <a:ext cx="1677988" cy="633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a:t>Created: 07/01/15</a:t>
            </a:r>
          </a:p>
          <a:p>
            <a:pPr>
              <a:spcBef>
                <a:spcPct val="50000"/>
              </a:spcBef>
              <a:buFontTx/>
              <a:buNone/>
            </a:pPr>
            <a:r>
              <a:rPr lang="en-US" altLang="en-US" sz="1400" dirty="0"/>
              <a:t>Revision: </a:t>
            </a:r>
            <a:r>
              <a:rPr lang="en-US" altLang="en-US" sz="1400" dirty="0" smtClean="0"/>
              <a:t>10/15/15</a:t>
            </a:r>
            <a:endParaRPr lang="en-US" altLang="en-US" sz="1400" dirty="0"/>
          </a:p>
        </p:txBody>
      </p:sp>
    </p:spTree>
    <p:extLst>
      <p:ext uri="{BB962C8B-B14F-4D97-AF65-F5344CB8AC3E}">
        <p14:creationId xmlns:p14="http://schemas.microsoft.com/office/powerpoint/2010/main" val="249970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White, </a:t>
            </a:r>
            <a:r>
              <a:rPr lang="en-US" sz="3000" b="1" dirty="0"/>
              <a:t>2014</a:t>
            </a:r>
          </a:p>
        </p:txBody>
      </p:sp>
      <p:sp>
        <p:nvSpPr>
          <p:cNvPr id="10" name="TextBox 9"/>
          <p:cNvSpPr txBox="1"/>
          <p:nvPr/>
        </p:nvSpPr>
        <p:spPr>
          <a:xfrm>
            <a:off x="2602817" y="1502877"/>
            <a:ext cx="1145119" cy="338554"/>
          </a:xfrm>
          <a:prstGeom prst="rect">
            <a:avLst/>
          </a:prstGeom>
          <a:noFill/>
        </p:spPr>
        <p:txBody>
          <a:bodyPr wrap="square" rtlCol="0">
            <a:spAutoFit/>
          </a:bodyPr>
          <a:lstStyle/>
          <a:p>
            <a:r>
              <a:rPr lang="en-US" sz="1600" b="1" dirty="0" smtClean="0"/>
              <a:t>32,719</a:t>
            </a:r>
            <a:endParaRPr lang="en-US" sz="1600" b="1" dirty="0"/>
          </a:p>
        </p:txBody>
      </p:sp>
      <p:sp>
        <p:nvSpPr>
          <p:cNvPr id="11" name="TextBox 10"/>
          <p:cNvSpPr txBox="1"/>
          <p:nvPr/>
        </p:nvSpPr>
        <p:spPr>
          <a:xfrm>
            <a:off x="4771946" y="1672154"/>
            <a:ext cx="914400" cy="338554"/>
          </a:xfrm>
          <a:prstGeom prst="rect">
            <a:avLst/>
          </a:prstGeom>
          <a:noFill/>
        </p:spPr>
        <p:txBody>
          <a:bodyPr wrap="square" rtlCol="0">
            <a:spAutoFit/>
          </a:bodyPr>
          <a:lstStyle/>
          <a:p>
            <a:r>
              <a:rPr lang="en-US" sz="1600" b="1" dirty="0" smtClean="0"/>
              <a:t>30,779</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24,345</a:t>
            </a:r>
            <a:endParaRPr lang="en-US" sz="1600" b="1" dirty="0"/>
          </a:p>
        </p:txBody>
      </p:sp>
      <p:sp>
        <p:nvSpPr>
          <p:cNvPr id="14" name="TextBox 13"/>
          <p:cNvSpPr txBox="1"/>
          <p:nvPr/>
        </p:nvSpPr>
        <p:spPr>
          <a:xfrm>
            <a:off x="9007328" y="2463914"/>
            <a:ext cx="758541" cy="338554"/>
          </a:xfrm>
          <a:prstGeom prst="rect">
            <a:avLst/>
          </a:prstGeom>
          <a:noFill/>
        </p:spPr>
        <p:txBody>
          <a:bodyPr wrap="none" rtlCol="0">
            <a:spAutoFit/>
          </a:bodyPr>
          <a:lstStyle/>
          <a:p>
            <a:r>
              <a:rPr lang="en-US" sz="1600" b="1" dirty="0" smtClean="0"/>
              <a:t>21,472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88% of those diagnosed with HIV in 2014 had documented HIV-related care within 3 months of diagnosis</a:t>
            </a:r>
          </a:p>
          <a:p>
            <a:pPr marL="285750" indent="-285750">
              <a:buFont typeface="Wingdings" panose="05000000000000000000" pitchFamily="2" charset="2"/>
              <a:buChar char="Ø"/>
            </a:pPr>
            <a:r>
              <a:rPr lang="en-US" sz="1400" dirty="0" smtClean="0"/>
              <a:t>88% of PLWH in care had a suppressed viral load in 2014</a:t>
            </a:r>
            <a:endParaRPr lang="en-US" sz="1400" dirty="0"/>
          </a:p>
        </p:txBody>
      </p:sp>
      <p:sp>
        <p:nvSpPr>
          <p:cNvPr id="16" name="TextBox 15"/>
          <p:cNvSpPr txBox="1"/>
          <p:nvPr/>
        </p:nvSpPr>
        <p:spPr>
          <a:xfrm>
            <a:off x="7106927" y="2428994"/>
            <a:ext cx="590877" cy="369332"/>
          </a:xfrm>
          <a:prstGeom prst="rect">
            <a:avLst/>
          </a:prstGeom>
          <a:noFill/>
        </p:spPr>
        <p:txBody>
          <a:bodyPr wrap="square" rtlCol="0">
            <a:spAutoFit/>
          </a:bodyPr>
          <a:lstStyle/>
          <a:p>
            <a:r>
              <a:rPr lang="en-US" b="1" dirty="0" smtClean="0">
                <a:solidFill>
                  <a:schemeClr val="bg1"/>
                </a:solidFill>
              </a:rPr>
              <a:t>74%</a:t>
            </a:r>
            <a:endParaRPr lang="en-US" b="1" dirty="0">
              <a:solidFill>
                <a:schemeClr val="bg1"/>
              </a:solidFill>
            </a:endParaRPr>
          </a:p>
        </p:txBody>
      </p:sp>
    </p:spTree>
    <p:extLst>
      <p:ext uri="{BB962C8B-B14F-4D97-AF65-F5344CB8AC3E}">
        <p14:creationId xmlns:p14="http://schemas.microsoft.com/office/powerpoint/2010/main" val="6944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Black, </a:t>
            </a:r>
            <a:r>
              <a:rPr lang="en-US" sz="3000" b="1" dirty="0"/>
              <a:t>2014</a:t>
            </a:r>
          </a:p>
        </p:txBody>
      </p:sp>
      <p:sp>
        <p:nvSpPr>
          <p:cNvPr id="10" name="TextBox 9"/>
          <p:cNvSpPr txBox="1"/>
          <p:nvPr/>
        </p:nvSpPr>
        <p:spPr>
          <a:xfrm>
            <a:off x="2602817" y="1502877"/>
            <a:ext cx="1145119" cy="338554"/>
          </a:xfrm>
          <a:prstGeom prst="rect">
            <a:avLst/>
          </a:prstGeom>
          <a:noFill/>
        </p:spPr>
        <p:txBody>
          <a:bodyPr wrap="square" rtlCol="0">
            <a:spAutoFit/>
          </a:bodyPr>
          <a:lstStyle/>
          <a:p>
            <a:r>
              <a:rPr lang="en-US" sz="1600" b="1" dirty="0" smtClean="0"/>
              <a:t>51,496</a:t>
            </a:r>
            <a:endParaRPr lang="en-US" sz="1600" b="1" dirty="0"/>
          </a:p>
        </p:txBody>
      </p:sp>
      <p:sp>
        <p:nvSpPr>
          <p:cNvPr id="11" name="TextBox 10"/>
          <p:cNvSpPr txBox="1"/>
          <p:nvPr/>
        </p:nvSpPr>
        <p:spPr>
          <a:xfrm>
            <a:off x="4722785" y="1841431"/>
            <a:ext cx="914400" cy="338554"/>
          </a:xfrm>
          <a:prstGeom prst="rect">
            <a:avLst/>
          </a:prstGeom>
          <a:noFill/>
        </p:spPr>
        <p:txBody>
          <a:bodyPr wrap="square" rtlCol="0">
            <a:spAutoFit/>
          </a:bodyPr>
          <a:lstStyle/>
          <a:p>
            <a:r>
              <a:rPr lang="en-US" sz="1600" b="1" dirty="0" smtClean="0"/>
              <a:t>45,474</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35,713</a:t>
            </a:r>
            <a:endParaRPr lang="en-US" sz="1600" b="1" dirty="0"/>
          </a:p>
        </p:txBody>
      </p:sp>
      <p:sp>
        <p:nvSpPr>
          <p:cNvPr id="14" name="TextBox 13"/>
          <p:cNvSpPr txBox="1"/>
          <p:nvPr/>
        </p:nvSpPr>
        <p:spPr>
          <a:xfrm>
            <a:off x="9105651" y="2754603"/>
            <a:ext cx="758541" cy="338554"/>
          </a:xfrm>
          <a:prstGeom prst="rect">
            <a:avLst/>
          </a:prstGeom>
          <a:noFill/>
        </p:spPr>
        <p:txBody>
          <a:bodyPr wrap="none" rtlCol="0">
            <a:spAutoFit/>
          </a:bodyPr>
          <a:lstStyle/>
          <a:p>
            <a:r>
              <a:rPr lang="en-US" sz="1600" b="1" dirty="0" smtClean="0"/>
              <a:t>27,160</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77% of those diagnosed with HIV in 2014 had documented HIV-related care within 3 months of diagnosis</a:t>
            </a:r>
          </a:p>
          <a:p>
            <a:pPr marL="285750" indent="-285750">
              <a:buFont typeface="Wingdings" panose="05000000000000000000" pitchFamily="2" charset="2"/>
              <a:buChar char="Ø"/>
            </a:pPr>
            <a:r>
              <a:rPr lang="en-US" sz="1400" dirty="0" smtClean="0"/>
              <a:t>76% of PLWH in care had a suppressed viral load in 2014</a:t>
            </a:r>
            <a:endParaRPr lang="en-US" sz="1400" dirty="0"/>
          </a:p>
        </p:txBody>
      </p:sp>
      <p:sp>
        <p:nvSpPr>
          <p:cNvPr id="16" name="TextBox 15"/>
          <p:cNvSpPr txBox="1"/>
          <p:nvPr/>
        </p:nvSpPr>
        <p:spPr>
          <a:xfrm>
            <a:off x="7106927" y="2553173"/>
            <a:ext cx="590877" cy="369332"/>
          </a:xfrm>
          <a:prstGeom prst="rect">
            <a:avLst/>
          </a:prstGeom>
          <a:noFill/>
        </p:spPr>
        <p:txBody>
          <a:bodyPr wrap="square" rtlCol="0">
            <a:spAutoFit/>
          </a:bodyPr>
          <a:lstStyle/>
          <a:p>
            <a:r>
              <a:rPr lang="en-US" b="1" dirty="0" smtClean="0">
                <a:solidFill>
                  <a:schemeClr val="bg1"/>
                </a:solidFill>
              </a:rPr>
              <a:t>69%</a:t>
            </a:r>
            <a:endParaRPr lang="en-US" b="1" dirty="0">
              <a:solidFill>
                <a:schemeClr val="bg1"/>
              </a:solidFill>
            </a:endParaRPr>
          </a:p>
        </p:txBody>
      </p:sp>
    </p:spTree>
    <p:extLst>
      <p:ext uri="{BB962C8B-B14F-4D97-AF65-F5344CB8AC3E}">
        <p14:creationId xmlns:p14="http://schemas.microsoft.com/office/powerpoint/2010/main" val="204925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19161472"/>
              </p:ext>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Hispanic, </a:t>
            </a:r>
            <a:r>
              <a:rPr lang="en-US" sz="3000" b="1" dirty="0"/>
              <a:t>2014</a:t>
            </a:r>
          </a:p>
        </p:txBody>
      </p:sp>
      <p:sp>
        <p:nvSpPr>
          <p:cNvPr id="10" name="TextBox 9"/>
          <p:cNvSpPr txBox="1"/>
          <p:nvPr/>
        </p:nvSpPr>
        <p:spPr>
          <a:xfrm>
            <a:off x="2602817" y="1502877"/>
            <a:ext cx="1145119" cy="338554"/>
          </a:xfrm>
          <a:prstGeom prst="rect">
            <a:avLst/>
          </a:prstGeom>
          <a:noFill/>
        </p:spPr>
        <p:txBody>
          <a:bodyPr wrap="square" rtlCol="0">
            <a:spAutoFit/>
          </a:bodyPr>
          <a:lstStyle/>
          <a:p>
            <a:r>
              <a:rPr lang="en-US" sz="1600" b="1" dirty="0" smtClean="0"/>
              <a:t>23,621</a:t>
            </a:r>
            <a:endParaRPr lang="en-US" sz="1600" b="1" dirty="0"/>
          </a:p>
        </p:txBody>
      </p:sp>
      <p:sp>
        <p:nvSpPr>
          <p:cNvPr id="11" name="TextBox 10"/>
          <p:cNvSpPr txBox="1"/>
          <p:nvPr/>
        </p:nvSpPr>
        <p:spPr>
          <a:xfrm>
            <a:off x="4771946" y="1672154"/>
            <a:ext cx="914400" cy="338554"/>
          </a:xfrm>
          <a:prstGeom prst="rect">
            <a:avLst/>
          </a:prstGeom>
          <a:noFill/>
        </p:spPr>
        <p:txBody>
          <a:bodyPr wrap="square" rtlCol="0">
            <a:spAutoFit/>
          </a:bodyPr>
          <a:lstStyle/>
          <a:p>
            <a:r>
              <a:rPr lang="en-US" sz="1600" b="1" dirty="0" smtClean="0"/>
              <a:t>21,268</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16,469</a:t>
            </a:r>
            <a:endParaRPr lang="en-US" sz="1600" b="1" dirty="0"/>
          </a:p>
        </p:txBody>
      </p:sp>
      <p:sp>
        <p:nvSpPr>
          <p:cNvPr id="14" name="TextBox 13"/>
          <p:cNvSpPr txBox="1"/>
          <p:nvPr/>
        </p:nvSpPr>
        <p:spPr>
          <a:xfrm>
            <a:off x="9007328" y="2463914"/>
            <a:ext cx="758541" cy="338554"/>
          </a:xfrm>
          <a:prstGeom prst="rect">
            <a:avLst/>
          </a:prstGeom>
          <a:noFill/>
        </p:spPr>
        <p:txBody>
          <a:bodyPr wrap="none" rtlCol="0">
            <a:spAutoFit/>
          </a:bodyPr>
          <a:lstStyle/>
          <a:p>
            <a:r>
              <a:rPr lang="en-US" sz="1600" b="1" dirty="0" smtClean="0"/>
              <a:t>14,306</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86% of those diagnosed with HIV in 2014 had documented HIV-related care within 3 months of diagnosis</a:t>
            </a:r>
          </a:p>
          <a:p>
            <a:pPr marL="285750" indent="-285750">
              <a:buFont typeface="Wingdings" panose="05000000000000000000" pitchFamily="2" charset="2"/>
              <a:buChar char="Ø"/>
            </a:pPr>
            <a:r>
              <a:rPr lang="en-US" sz="1400" dirty="0" smtClean="0"/>
              <a:t>87% of PLWH in care had a suppressed viral load in 2014</a:t>
            </a:r>
            <a:endParaRPr lang="en-US" sz="1400" dirty="0"/>
          </a:p>
        </p:txBody>
      </p:sp>
      <p:sp>
        <p:nvSpPr>
          <p:cNvPr id="16" name="TextBox 15"/>
          <p:cNvSpPr txBox="1"/>
          <p:nvPr/>
        </p:nvSpPr>
        <p:spPr>
          <a:xfrm>
            <a:off x="7106927" y="2508017"/>
            <a:ext cx="590877" cy="369332"/>
          </a:xfrm>
          <a:prstGeom prst="rect">
            <a:avLst/>
          </a:prstGeom>
          <a:noFill/>
        </p:spPr>
        <p:txBody>
          <a:bodyPr wrap="square" rtlCol="0">
            <a:spAutoFit/>
          </a:bodyPr>
          <a:lstStyle/>
          <a:p>
            <a:r>
              <a:rPr lang="en-US" b="1" dirty="0" smtClean="0">
                <a:solidFill>
                  <a:schemeClr val="bg1"/>
                </a:solidFill>
              </a:rPr>
              <a:t>70%</a:t>
            </a:r>
            <a:endParaRPr lang="en-US" b="1" dirty="0">
              <a:solidFill>
                <a:schemeClr val="bg1"/>
              </a:solidFill>
            </a:endParaRPr>
          </a:p>
        </p:txBody>
      </p:sp>
    </p:spTree>
    <p:extLst>
      <p:ext uri="{BB962C8B-B14F-4D97-AF65-F5344CB8AC3E}">
        <p14:creationId xmlns:p14="http://schemas.microsoft.com/office/powerpoint/2010/main" val="16684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Females, </a:t>
            </a:r>
            <a:r>
              <a:rPr lang="en-US" sz="3000" b="1" dirty="0"/>
              <a:t>2014</a:t>
            </a:r>
          </a:p>
        </p:txBody>
      </p:sp>
      <p:sp>
        <p:nvSpPr>
          <p:cNvPr id="10" name="TextBox 9"/>
          <p:cNvSpPr txBox="1"/>
          <p:nvPr/>
        </p:nvSpPr>
        <p:spPr>
          <a:xfrm>
            <a:off x="2602817" y="1502877"/>
            <a:ext cx="1145119" cy="338554"/>
          </a:xfrm>
          <a:prstGeom prst="rect">
            <a:avLst/>
          </a:prstGeom>
          <a:noFill/>
        </p:spPr>
        <p:txBody>
          <a:bodyPr wrap="square" rtlCol="0">
            <a:spAutoFit/>
          </a:bodyPr>
          <a:lstStyle/>
          <a:p>
            <a:r>
              <a:rPr lang="en-US" sz="1600" b="1" dirty="0" smtClean="0"/>
              <a:t>31,239</a:t>
            </a:r>
            <a:endParaRPr lang="en-US" sz="1600" b="1" dirty="0"/>
          </a:p>
        </p:txBody>
      </p:sp>
      <p:sp>
        <p:nvSpPr>
          <p:cNvPr id="11" name="TextBox 10"/>
          <p:cNvSpPr txBox="1"/>
          <p:nvPr/>
        </p:nvSpPr>
        <p:spPr>
          <a:xfrm>
            <a:off x="4752281" y="1736844"/>
            <a:ext cx="914400" cy="338554"/>
          </a:xfrm>
          <a:prstGeom prst="rect">
            <a:avLst/>
          </a:prstGeom>
          <a:noFill/>
        </p:spPr>
        <p:txBody>
          <a:bodyPr wrap="square" rtlCol="0">
            <a:spAutoFit/>
          </a:bodyPr>
          <a:lstStyle/>
          <a:p>
            <a:r>
              <a:rPr lang="en-US" sz="1600" b="1" dirty="0" smtClean="0"/>
              <a:t>28,169</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22,645</a:t>
            </a:r>
            <a:endParaRPr lang="en-US" sz="1600" b="1" dirty="0"/>
          </a:p>
        </p:txBody>
      </p:sp>
      <p:sp>
        <p:nvSpPr>
          <p:cNvPr id="14" name="TextBox 13"/>
          <p:cNvSpPr txBox="1"/>
          <p:nvPr/>
        </p:nvSpPr>
        <p:spPr>
          <a:xfrm>
            <a:off x="9144979" y="2663969"/>
            <a:ext cx="758541" cy="338554"/>
          </a:xfrm>
          <a:prstGeom prst="rect">
            <a:avLst/>
          </a:prstGeom>
          <a:noFill/>
        </p:spPr>
        <p:txBody>
          <a:bodyPr wrap="none" rtlCol="0">
            <a:spAutoFit/>
          </a:bodyPr>
          <a:lstStyle/>
          <a:p>
            <a:r>
              <a:rPr lang="en-US" sz="1600" b="1" dirty="0" smtClean="0"/>
              <a:t>17,633</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82% of those diagnosed with HIV in 2014 had documented HIV-related care within 3 months of diagnosis</a:t>
            </a:r>
          </a:p>
          <a:p>
            <a:pPr marL="285750" indent="-285750">
              <a:buFont typeface="Wingdings" panose="05000000000000000000" pitchFamily="2" charset="2"/>
              <a:buChar char="Ø"/>
            </a:pPr>
            <a:r>
              <a:rPr lang="en-US" sz="1400" dirty="0" smtClean="0"/>
              <a:t>78% of PLWH in care had a suppressed viral load in 2014</a:t>
            </a:r>
            <a:endParaRPr lang="en-US" sz="1400" dirty="0"/>
          </a:p>
        </p:txBody>
      </p:sp>
      <p:sp>
        <p:nvSpPr>
          <p:cNvPr id="16" name="TextBox 15"/>
          <p:cNvSpPr txBox="1"/>
          <p:nvPr/>
        </p:nvSpPr>
        <p:spPr>
          <a:xfrm>
            <a:off x="7106927" y="2451572"/>
            <a:ext cx="590877" cy="369332"/>
          </a:xfrm>
          <a:prstGeom prst="rect">
            <a:avLst/>
          </a:prstGeom>
          <a:noFill/>
        </p:spPr>
        <p:txBody>
          <a:bodyPr wrap="square" rtlCol="0">
            <a:spAutoFit/>
          </a:bodyPr>
          <a:lstStyle/>
          <a:p>
            <a:r>
              <a:rPr lang="en-US" b="1" dirty="0" smtClean="0">
                <a:solidFill>
                  <a:schemeClr val="bg1"/>
                </a:solidFill>
              </a:rPr>
              <a:t>72%</a:t>
            </a:r>
            <a:endParaRPr lang="en-US" b="1" dirty="0">
              <a:solidFill>
                <a:schemeClr val="bg1"/>
              </a:solidFill>
            </a:endParaRPr>
          </a:p>
        </p:txBody>
      </p:sp>
    </p:spTree>
    <p:extLst>
      <p:ext uri="{BB962C8B-B14F-4D97-AF65-F5344CB8AC3E}">
        <p14:creationId xmlns:p14="http://schemas.microsoft.com/office/powerpoint/2010/main" val="308445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67500342"/>
              </p:ext>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Males, </a:t>
            </a:r>
            <a:r>
              <a:rPr lang="en-US" sz="3000" b="1" dirty="0"/>
              <a:t>2014</a:t>
            </a:r>
          </a:p>
        </p:txBody>
      </p:sp>
      <p:sp>
        <p:nvSpPr>
          <p:cNvPr id="10" name="TextBox 9"/>
          <p:cNvSpPr txBox="1"/>
          <p:nvPr/>
        </p:nvSpPr>
        <p:spPr>
          <a:xfrm>
            <a:off x="2602817" y="1502877"/>
            <a:ext cx="1145119" cy="338554"/>
          </a:xfrm>
          <a:prstGeom prst="rect">
            <a:avLst/>
          </a:prstGeom>
          <a:noFill/>
        </p:spPr>
        <p:txBody>
          <a:bodyPr wrap="square" rtlCol="0">
            <a:spAutoFit/>
          </a:bodyPr>
          <a:lstStyle/>
          <a:p>
            <a:r>
              <a:rPr lang="en-US" sz="1600" b="1" dirty="0" smtClean="0"/>
              <a:t>78,730</a:t>
            </a:r>
            <a:endParaRPr lang="en-US" sz="1600" b="1" dirty="0"/>
          </a:p>
        </p:txBody>
      </p:sp>
      <p:sp>
        <p:nvSpPr>
          <p:cNvPr id="11" name="TextBox 10"/>
          <p:cNvSpPr txBox="1"/>
          <p:nvPr/>
        </p:nvSpPr>
        <p:spPr>
          <a:xfrm>
            <a:off x="4771946" y="1672154"/>
            <a:ext cx="914400" cy="338554"/>
          </a:xfrm>
          <a:prstGeom prst="rect">
            <a:avLst/>
          </a:prstGeom>
          <a:noFill/>
        </p:spPr>
        <p:txBody>
          <a:bodyPr wrap="square" rtlCol="0">
            <a:spAutoFit/>
          </a:bodyPr>
          <a:lstStyle/>
          <a:p>
            <a:r>
              <a:rPr lang="en-US" sz="1600" b="1" dirty="0" smtClean="0"/>
              <a:t>71,347</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55,479</a:t>
            </a:r>
            <a:endParaRPr lang="en-US" sz="1600" b="1" dirty="0"/>
          </a:p>
        </p:txBody>
      </p:sp>
      <p:sp>
        <p:nvSpPr>
          <p:cNvPr id="14" name="TextBox 13"/>
          <p:cNvSpPr txBox="1"/>
          <p:nvPr/>
        </p:nvSpPr>
        <p:spPr>
          <a:xfrm>
            <a:off x="9007328" y="2463914"/>
            <a:ext cx="758541" cy="338554"/>
          </a:xfrm>
          <a:prstGeom prst="rect">
            <a:avLst/>
          </a:prstGeom>
          <a:noFill/>
        </p:spPr>
        <p:txBody>
          <a:bodyPr wrap="none" rtlCol="0">
            <a:spAutoFit/>
          </a:bodyPr>
          <a:lstStyle/>
          <a:p>
            <a:r>
              <a:rPr lang="en-US" sz="1600" b="1" dirty="0" smtClean="0"/>
              <a:t>46,597</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83% of those diagnosed with HIV in 2014 had documented HIV-related care within 3 months of diagnosis</a:t>
            </a:r>
          </a:p>
          <a:p>
            <a:pPr marL="285750" indent="-285750">
              <a:buFont typeface="Wingdings" panose="05000000000000000000" pitchFamily="2" charset="2"/>
              <a:buChar char="Ø"/>
            </a:pPr>
            <a:r>
              <a:rPr lang="en-US" sz="1400" dirty="0" smtClean="0"/>
              <a:t>84% of PLWH in care had a suppressed viral load in 2014</a:t>
            </a:r>
            <a:endParaRPr lang="en-US" sz="1400" dirty="0"/>
          </a:p>
        </p:txBody>
      </p:sp>
      <p:sp>
        <p:nvSpPr>
          <p:cNvPr id="16" name="TextBox 15"/>
          <p:cNvSpPr txBox="1"/>
          <p:nvPr/>
        </p:nvSpPr>
        <p:spPr>
          <a:xfrm>
            <a:off x="7106927" y="2474150"/>
            <a:ext cx="590877" cy="369332"/>
          </a:xfrm>
          <a:prstGeom prst="rect">
            <a:avLst/>
          </a:prstGeom>
          <a:noFill/>
        </p:spPr>
        <p:txBody>
          <a:bodyPr wrap="square" rtlCol="0">
            <a:spAutoFit/>
          </a:bodyPr>
          <a:lstStyle/>
          <a:p>
            <a:r>
              <a:rPr lang="en-US" b="1" dirty="0" smtClean="0">
                <a:solidFill>
                  <a:schemeClr val="bg1"/>
                </a:solidFill>
              </a:rPr>
              <a:t>70%</a:t>
            </a:r>
            <a:endParaRPr lang="en-US" b="1" dirty="0">
              <a:solidFill>
                <a:schemeClr val="bg1"/>
              </a:solidFill>
            </a:endParaRPr>
          </a:p>
        </p:txBody>
      </p:sp>
    </p:spTree>
    <p:extLst>
      <p:ext uri="{BB962C8B-B14F-4D97-AF65-F5344CB8AC3E}">
        <p14:creationId xmlns:p14="http://schemas.microsoft.com/office/powerpoint/2010/main" val="288421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0-12 years of age, </a:t>
            </a:r>
            <a:r>
              <a:rPr lang="en-US" sz="3000" b="1" dirty="0"/>
              <a:t>2014</a:t>
            </a:r>
          </a:p>
        </p:txBody>
      </p:sp>
      <p:sp>
        <p:nvSpPr>
          <p:cNvPr id="10" name="TextBox 9"/>
          <p:cNvSpPr txBox="1"/>
          <p:nvPr/>
        </p:nvSpPr>
        <p:spPr>
          <a:xfrm>
            <a:off x="2701139" y="1521084"/>
            <a:ext cx="1145119" cy="338554"/>
          </a:xfrm>
          <a:prstGeom prst="rect">
            <a:avLst/>
          </a:prstGeom>
          <a:noFill/>
        </p:spPr>
        <p:txBody>
          <a:bodyPr wrap="square" rtlCol="0">
            <a:spAutoFit/>
          </a:bodyPr>
          <a:lstStyle/>
          <a:p>
            <a:r>
              <a:rPr lang="en-US" sz="1600" b="1" dirty="0" smtClean="0"/>
              <a:t>178</a:t>
            </a:r>
            <a:endParaRPr lang="en-US" sz="1600" b="1" dirty="0"/>
          </a:p>
        </p:txBody>
      </p:sp>
      <p:sp>
        <p:nvSpPr>
          <p:cNvPr id="11" name="TextBox 10"/>
          <p:cNvSpPr txBox="1"/>
          <p:nvPr/>
        </p:nvSpPr>
        <p:spPr>
          <a:xfrm>
            <a:off x="4830940" y="1567567"/>
            <a:ext cx="914400" cy="338554"/>
          </a:xfrm>
          <a:prstGeom prst="rect">
            <a:avLst/>
          </a:prstGeom>
          <a:noFill/>
        </p:spPr>
        <p:txBody>
          <a:bodyPr wrap="square" rtlCol="0">
            <a:spAutoFit/>
          </a:bodyPr>
          <a:lstStyle/>
          <a:p>
            <a:r>
              <a:rPr lang="en-US" sz="1600" b="1" dirty="0" smtClean="0"/>
              <a:t>176</a:t>
            </a:r>
            <a:endParaRPr lang="en-US" sz="1600" b="1" dirty="0"/>
          </a:p>
        </p:txBody>
      </p:sp>
      <p:sp>
        <p:nvSpPr>
          <p:cNvPr id="12" name="TextBox 11"/>
          <p:cNvSpPr txBox="1"/>
          <p:nvPr/>
        </p:nvSpPr>
        <p:spPr>
          <a:xfrm>
            <a:off x="7068959" y="1849568"/>
            <a:ext cx="914400" cy="338554"/>
          </a:xfrm>
          <a:prstGeom prst="rect">
            <a:avLst/>
          </a:prstGeom>
          <a:noFill/>
        </p:spPr>
        <p:txBody>
          <a:bodyPr wrap="square" rtlCol="0">
            <a:spAutoFit/>
          </a:bodyPr>
          <a:lstStyle/>
          <a:p>
            <a:r>
              <a:rPr lang="en-US" sz="1600" b="1" dirty="0" smtClean="0"/>
              <a:t>158</a:t>
            </a:r>
            <a:endParaRPr lang="en-US" sz="1600" b="1" dirty="0"/>
          </a:p>
        </p:txBody>
      </p:sp>
      <p:sp>
        <p:nvSpPr>
          <p:cNvPr id="14" name="TextBox 13"/>
          <p:cNvSpPr txBox="1"/>
          <p:nvPr/>
        </p:nvSpPr>
        <p:spPr>
          <a:xfrm>
            <a:off x="9215951" y="2364530"/>
            <a:ext cx="497252" cy="338554"/>
          </a:xfrm>
          <a:prstGeom prst="rect">
            <a:avLst/>
          </a:prstGeom>
          <a:noFill/>
        </p:spPr>
        <p:txBody>
          <a:bodyPr wrap="none" rtlCol="0">
            <a:spAutoFit/>
          </a:bodyPr>
          <a:lstStyle/>
          <a:p>
            <a:r>
              <a:rPr lang="en-US" sz="1600" b="1" dirty="0" smtClean="0"/>
              <a:t>122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86% of those diagnosed with HIV in 2014 had documented HIV-related care within 3 months of diagnosis</a:t>
            </a:r>
          </a:p>
          <a:p>
            <a:pPr marL="285750" indent="-285750">
              <a:buFont typeface="Wingdings" panose="05000000000000000000" pitchFamily="2" charset="2"/>
              <a:buChar char="Ø"/>
            </a:pPr>
            <a:r>
              <a:rPr lang="en-US" sz="1400" dirty="0" smtClean="0"/>
              <a:t>77% of PLWH in care had a suppressed viral load in 2014</a:t>
            </a:r>
            <a:endParaRPr lang="en-US" sz="1400" dirty="0"/>
          </a:p>
        </p:txBody>
      </p:sp>
      <p:sp>
        <p:nvSpPr>
          <p:cNvPr id="16" name="TextBox 15"/>
          <p:cNvSpPr txBox="1"/>
          <p:nvPr/>
        </p:nvSpPr>
        <p:spPr>
          <a:xfrm>
            <a:off x="7068959" y="2021457"/>
            <a:ext cx="590877" cy="369332"/>
          </a:xfrm>
          <a:prstGeom prst="rect">
            <a:avLst/>
          </a:prstGeom>
          <a:noFill/>
        </p:spPr>
        <p:txBody>
          <a:bodyPr wrap="square" rtlCol="0">
            <a:spAutoFit/>
          </a:bodyPr>
          <a:lstStyle/>
          <a:p>
            <a:r>
              <a:rPr lang="en-US" b="1" dirty="0" smtClean="0">
                <a:solidFill>
                  <a:schemeClr val="bg1"/>
                </a:solidFill>
              </a:rPr>
              <a:t>89%</a:t>
            </a:r>
            <a:endParaRPr lang="en-US" b="1" dirty="0">
              <a:solidFill>
                <a:schemeClr val="bg1"/>
              </a:solidFill>
            </a:endParaRPr>
          </a:p>
        </p:txBody>
      </p:sp>
    </p:spTree>
    <p:extLst>
      <p:ext uri="{BB962C8B-B14F-4D97-AF65-F5344CB8AC3E}">
        <p14:creationId xmlns:p14="http://schemas.microsoft.com/office/powerpoint/2010/main" val="6918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13-24 years of age, </a:t>
            </a:r>
            <a:r>
              <a:rPr lang="en-US" sz="3000" b="1" dirty="0"/>
              <a:t>2014</a:t>
            </a:r>
          </a:p>
        </p:txBody>
      </p:sp>
      <p:sp>
        <p:nvSpPr>
          <p:cNvPr id="10" name="TextBox 9"/>
          <p:cNvSpPr txBox="1"/>
          <p:nvPr/>
        </p:nvSpPr>
        <p:spPr>
          <a:xfrm>
            <a:off x="2701139" y="1521084"/>
            <a:ext cx="1145119" cy="338554"/>
          </a:xfrm>
          <a:prstGeom prst="rect">
            <a:avLst/>
          </a:prstGeom>
          <a:noFill/>
        </p:spPr>
        <p:txBody>
          <a:bodyPr wrap="square" rtlCol="0">
            <a:spAutoFit/>
          </a:bodyPr>
          <a:lstStyle/>
          <a:p>
            <a:r>
              <a:rPr lang="en-US" sz="1600" b="1" dirty="0" smtClean="0"/>
              <a:t>3,914</a:t>
            </a:r>
            <a:endParaRPr lang="en-US" sz="1600" b="1" dirty="0"/>
          </a:p>
        </p:txBody>
      </p:sp>
      <p:sp>
        <p:nvSpPr>
          <p:cNvPr id="11" name="TextBox 10"/>
          <p:cNvSpPr txBox="1"/>
          <p:nvPr/>
        </p:nvSpPr>
        <p:spPr>
          <a:xfrm>
            <a:off x="4831635" y="1736844"/>
            <a:ext cx="914400" cy="338554"/>
          </a:xfrm>
          <a:prstGeom prst="rect">
            <a:avLst/>
          </a:prstGeom>
          <a:noFill/>
        </p:spPr>
        <p:txBody>
          <a:bodyPr wrap="square" rtlCol="0">
            <a:spAutoFit/>
          </a:bodyPr>
          <a:lstStyle/>
          <a:p>
            <a:r>
              <a:rPr lang="en-US" sz="1600" b="1" dirty="0" smtClean="0"/>
              <a:t>3,509</a:t>
            </a:r>
            <a:endParaRPr lang="en-US" sz="1600" b="1" dirty="0"/>
          </a:p>
        </p:txBody>
      </p:sp>
      <p:sp>
        <p:nvSpPr>
          <p:cNvPr id="12" name="TextBox 11"/>
          <p:cNvSpPr txBox="1"/>
          <p:nvPr/>
        </p:nvSpPr>
        <p:spPr>
          <a:xfrm>
            <a:off x="6977610" y="2191918"/>
            <a:ext cx="914400" cy="338554"/>
          </a:xfrm>
          <a:prstGeom prst="rect">
            <a:avLst/>
          </a:prstGeom>
          <a:noFill/>
        </p:spPr>
        <p:txBody>
          <a:bodyPr wrap="square" rtlCol="0">
            <a:spAutoFit/>
          </a:bodyPr>
          <a:lstStyle/>
          <a:p>
            <a:r>
              <a:rPr lang="en-US" sz="1600" b="1" dirty="0" smtClean="0"/>
              <a:t>2,952</a:t>
            </a:r>
            <a:endParaRPr lang="en-US" sz="1600" b="1" dirty="0"/>
          </a:p>
        </p:txBody>
      </p:sp>
      <p:sp>
        <p:nvSpPr>
          <p:cNvPr id="14" name="TextBox 13"/>
          <p:cNvSpPr txBox="1"/>
          <p:nvPr/>
        </p:nvSpPr>
        <p:spPr>
          <a:xfrm>
            <a:off x="9206118" y="2915395"/>
            <a:ext cx="654346" cy="338554"/>
          </a:xfrm>
          <a:prstGeom prst="rect">
            <a:avLst/>
          </a:prstGeom>
          <a:noFill/>
        </p:spPr>
        <p:txBody>
          <a:bodyPr wrap="none" rtlCol="0">
            <a:spAutoFit/>
          </a:bodyPr>
          <a:lstStyle/>
          <a:p>
            <a:r>
              <a:rPr lang="en-US" sz="1600" b="1" dirty="0" smtClean="0"/>
              <a:t>1,897</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74% of those diagnosed with HIV in 2014 had documented HIV-related care within 3 months of diagnosis</a:t>
            </a:r>
          </a:p>
          <a:p>
            <a:pPr marL="285750" indent="-285750">
              <a:buFont typeface="Wingdings" panose="05000000000000000000" pitchFamily="2" charset="2"/>
              <a:buChar char="Ø"/>
            </a:pPr>
            <a:r>
              <a:rPr lang="en-US" sz="1400" dirty="0" smtClean="0"/>
              <a:t>64% of PLWH in care had a suppressed viral load in 2014</a:t>
            </a:r>
            <a:endParaRPr lang="en-US" sz="1400" dirty="0"/>
          </a:p>
        </p:txBody>
      </p:sp>
      <p:sp>
        <p:nvSpPr>
          <p:cNvPr id="16" name="TextBox 15"/>
          <p:cNvSpPr txBox="1"/>
          <p:nvPr/>
        </p:nvSpPr>
        <p:spPr>
          <a:xfrm>
            <a:off x="7098456" y="2482932"/>
            <a:ext cx="590877" cy="369332"/>
          </a:xfrm>
          <a:prstGeom prst="rect">
            <a:avLst/>
          </a:prstGeom>
          <a:noFill/>
        </p:spPr>
        <p:txBody>
          <a:bodyPr wrap="square" rtlCol="0">
            <a:spAutoFit/>
          </a:bodyPr>
          <a:lstStyle/>
          <a:p>
            <a:r>
              <a:rPr lang="en-US" b="1" dirty="0" smtClean="0">
                <a:solidFill>
                  <a:schemeClr val="bg1"/>
                </a:solidFill>
              </a:rPr>
              <a:t>75%</a:t>
            </a:r>
            <a:endParaRPr lang="en-US" b="1" dirty="0">
              <a:solidFill>
                <a:schemeClr val="bg1"/>
              </a:solidFill>
            </a:endParaRPr>
          </a:p>
        </p:txBody>
      </p:sp>
    </p:spTree>
    <p:extLst>
      <p:ext uri="{BB962C8B-B14F-4D97-AF65-F5344CB8AC3E}">
        <p14:creationId xmlns:p14="http://schemas.microsoft.com/office/powerpoint/2010/main" val="133966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25-39 years of age,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23,588</a:t>
            </a:r>
            <a:endParaRPr lang="en-US" sz="1600" b="1" dirty="0"/>
          </a:p>
        </p:txBody>
      </p:sp>
      <p:sp>
        <p:nvSpPr>
          <p:cNvPr id="11" name="TextBox 10"/>
          <p:cNvSpPr txBox="1"/>
          <p:nvPr/>
        </p:nvSpPr>
        <p:spPr>
          <a:xfrm>
            <a:off x="4722785" y="1878020"/>
            <a:ext cx="914400" cy="338554"/>
          </a:xfrm>
          <a:prstGeom prst="rect">
            <a:avLst/>
          </a:prstGeom>
          <a:noFill/>
        </p:spPr>
        <p:txBody>
          <a:bodyPr wrap="square" rtlCol="0">
            <a:spAutoFit/>
          </a:bodyPr>
          <a:lstStyle/>
          <a:p>
            <a:r>
              <a:rPr lang="en-US" sz="1600" b="1" dirty="0" smtClean="0"/>
              <a:t>20,698</a:t>
            </a:r>
            <a:endParaRPr lang="en-US" sz="1600" b="1" dirty="0"/>
          </a:p>
        </p:txBody>
      </p:sp>
      <p:sp>
        <p:nvSpPr>
          <p:cNvPr id="12" name="TextBox 11"/>
          <p:cNvSpPr txBox="1"/>
          <p:nvPr/>
        </p:nvSpPr>
        <p:spPr>
          <a:xfrm>
            <a:off x="6907196" y="2294637"/>
            <a:ext cx="914400" cy="338554"/>
          </a:xfrm>
          <a:prstGeom prst="rect">
            <a:avLst/>
          </a:prstGeom>
          <a:noFill/>
        </p:spPr>
        <p:txBody>
          <a:bodyPr wrap="square" rtlCol="0">
            <a:spAutoFit/>
          </a:bodyPr>
          <a:lstStyle/>
          <a:p>
            <a:r>
              <a:rPr lang="en-US" sz="1600" b="1" dirty="0" smtClean="0"/>
              <a:t>16,163</a:t>
            </a:r>
            <a:endParaRPr lang="en-US" sz="1600" b="1" dirty="0"/>
          </a:p>
        </p:txBody>
      </p:sp>
      <p:sp>
        <p:nvSpPr>
          <p:cNvPr id="14" name="TextBox 13"/>
          <p:cNvSpPr txBox="1"/>
          <p:nvPr/>
        </p:nvSpPr>
        <p:spPr>
          <a:xfrm>
            <a:off x="9235615" y="2793957"/>
            <a:ext cx="758541" cy="338554"/>
          </a:xfrm>
          <a:prstGeom prst="rect">
            <a:avLst/>
          </a:prstGeom>
          <a:noFill/>
        </p:spPr>
        <p:txBody>
          <a:bodyPr wrap="none" rtlCol="0">
            <a:spAutoFit/>
          </a:bodyPr>
          <a:lstStyle/>
          <a:p>
            <a:r>
              <a:rPr lang="en-US" sz="1600" b="1" dirty="0" smtClean="0"/>
              <a:t>12,068</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80% of those diagnosed with HIV in 2014 had documented HIV-related care within 3 months of diagnosis</a:t>
            </a:r>
          </a:p>
          <a:p>
            <a:pPr marL="285750" indent="-285750">
              <a:buFont typeface="Wingdings" panose="05000000000000000000" pitchFamily="2" charset="2"/>
              <a:buChar char="Ø"/>
            </a:pPr>
            <a:r>
              <a:rPr lang="en-US" sz="1400" dirty="0" smtClean="0"/>
              <a:t>75% of PLWH in care had a suppressed viral load in 2014</a:t>
            </a:r>
            <a:endParaRPr lang="en-US" sz="1400" dirty="0"/>
          </a:p>
        </p:txBody>
      </p:sp>
      <p:sp>
        <p:nvSpPr>
          <p:cNvPr id="16" name="TextBox 15"/>
          <p:cNvSpPr txBox="1"/>
          <p:nvPr/>
        </p:nvSpPr>
        <p:spPr>
          <a:xfrm>
            <a:off x="7068958" y="2593902"/>
            <a:ext cx="590877" cy="369332"/>
          </a:xfrm>
          <a:prstGeom prst="rect">
            <a:avLst/>
          </a:prstGeom>
          <a:noFill/>
        </p:spPr>
        <p:txBody>
          <a:bodyPr wrap="square" rtlCol="0">
            <a:spAutoFit/>
          </a:bodyPr>
          <a:lstStyle/>
          <a:p>
            <a:r>
              <a:rPr lang="en-US" b="1" dirty="0" smtClean="0">
                <a:solidFill>
                  <a:schemeClr val="bg1"/>
                </a:solidFill>
              </a:rPr>
              <a:t>69%</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13,919</a:t>
            </a:r>
            <a:endParaRPr lang="en-US" sz="1600" b="1" dirty="0"/>
          </a:p>
        </p:txBody>
      </p:sp>
    </p:spTree>
    <p:extLst>
      <p:ext uri="{BB962C8B-B14F-4D97-AF65-F5344CB8AC3E}">
        <p14:creationId xmlns:p14="http://schemas.microsoft.com/office/powerpoint/2010/main" val="308313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40-49 years of age,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30,811</a:t>
            </a:r>
            <a:endParaRPr lang="en-US" sz="1600" b="1" dirty="0"/>
          </a:p>
        </p:txBody>
      </p:sp>
      <p:sp>
        <p:nvSpPr>
          <p:cNvPr id="11" name="TextBox 10"/>
          <p:cNvSpPr txBox="1"/>
          <p:nvPr/>
        </p:nvSpPr>
        <p:spPr>
          <a:xfrm>
            <a:off x="4794982" y="1738298"/>
            <a:ext cx="914400" cy="338554"/>
          </a:xfrm>
          <a:prstGeom prst="rect">
            <a:avLst/>
          </a:prstGeom>
          <a:noFill/>
        </p:spPr>
        <p:txBody>
          <a:bodyPr wrap="square" rtlCol="0">
            <a:spAutoFit/>
          </a:bodyPr>
          <a:lstStyle/>
          <a:p>
            <a:r>
              <a:rPr lang="en-US" sz="1600" b="1" dirty="0" smtClean="0"/>
              <a:t>28,011</a:t>
            </a:r>
            <a:endParaRPr lang="en-US" sz="1600" b="1" dirty="0"/>
          </a:p>
        </p:txBody>
      </p:sp>
      <p:sp>
        <p:nvSpPr>
          <p:cNvPr id="12" name="TextBox 11"/>
          <p:cNvSpPr txBox="1"/>
          <p:nvPr/>
        </p:nvSpPr>
        <p:spPr>
          <a:xfrm>
            <a:off x="6907196" y="2294637"/>
            <a:ext cx="914400" cy="338554"/>
          </a:xfrm>
          <a:prstGeom prst="rect">
            <a:avLst/>
          </a:prstGeom>
          <a:noFill/>
        </p:spPr>
        <p:txBody>
          <a:bodyPr wrap="square" rtlCol="0">
            <a:spAutoFit/>
          </a:bodyPr>
          <a:lstStyle/>
          <a:p>
            <a:r>
              <a:rPr lang="en-US" sz="1600" b="1" dirty="0" smtClean="0"/>
              <a:t>21,792</a:t>
            </a:r>
            <a:endParaRPr lang="en-US" sz="1600" b="1" dirty="0"/>
          </a:p>
        </p:txBody>
      </p:sp>
      <p:sp>
        <p:nvSpPr>
          <p:cNvPr id="14" name="TextBox 13"/>
          <p:cNvSpPr txBox="1"/>
          <p:nvPr/>
        </p:nvSpPr>
        <p:spPr>
          <a:xfrm>
            <a:off x="9107795" y="2624680"/>
            <a:ext cx="758541" cy="338554"/>
          </a:xfrm>
          <a:prstGeom prst="rect">
            <a:avLst/>
          </a:prstGeom>
          <a:noFill/>
        </p:spPr>
        <p:txBody>
          <a:bodyPr wrap="none" rtlCol="0">
            <a:spAutoFit/>
          </a:bodyPr>
          <a:lstStyle/>
          <a:p>
            <a:r>
              <a:rPr lang="en-US" sz="1600" b="1" dirty="0" smtClean="0"/>
              <a:t>18,051</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88% of those diagnosed with HIV in 2014 had documented HIV-related care within 3 months of diagnosis</a:t>
            </a:r>
          </a:p>
          <a:p>
            <a:pPr marL="285750" indent="-285750">
              <a:buFont typeface="Wingdings" panose="05000000000000000000" pitchFamily="2" charset="2"/>
              <a:buChar char="Ø"/>
            </a:pPr>
            <a:r>
              <a:rPr lang="en-US" sz="1400" dirty="0" smtClean="0"/>
              <a:t>83% of PLWH in care had a suppressed viral load in 2014</a:t>
            </a:r>
            <a:endParaRPr lang="en-US" sz="1400" dirty="0"/>
          </a:p>
        </p:txBody>
      </p:sp>
      <p:sp>
        <p:nvSpPr>
          <p:cNvPr id="16" name="TextBox 15"/>
          <p:cNvSpPr txBox="1"/>
          <p:nvPr/>
        </p:nvSpPr>
        <p:spPr>
          <a:xfrm>
            <a:off x="7068958" y="2503590"/>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19,625</a:t>
            </a:r>
            <a:endParaRPr lang="en-US" sz="1600" b="1" dirty="0"/>
          </a:p>
        </p:txBody>
      </p:sp>
    </p:spTree>
    <p:extLst>
      <p:ext uri="{BB962C8B-B14F-4D97-AF65-F5344CB8AC3E}">
        <p14:creationId xmlns:p14="http://schemas.microsoft.com/office/powerpoint/2010/main" val="114211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50+ years of age,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51,478</a:t>
            </a:r>
            <a:endParaRPr lang="en-US" sz="1600" b="1" dirty="0"/>
          </a:p>
        </p:txBody>
      </p:sp>
      <p:sp>
        <p:nvSpPr>
          <p:cNvPr id="11" name="TextBox 10"/>
          <p:cNvSpPr txBox="1"/>
          <p:nvPr/>
        </p:nvSpPr>
        <p:spPr>
          <a:xfrm>
            <a:off x="4794982" y="1736844"/>
            <a:ext cx="914400" cy="338554"/>
          </a:xfrm>
          <a:prstGeom prst="rect">
            <a:avLst/>
          </a:prstGeom>
          <a:noFill/>
        </p:spPr>
        <p:txBody>
          <a:bodyPr wrap="square" rtlCol="0">
            <a:spAutoFit/>
          </a:bodyPr>
          <a:lstStyle/>
          <a:p>
            <a:r>
              <a:rPr lang="en-US" sz="1600" b="1" dirty="0" smtClean="0"/>
              <a:t>47,122</a:t>
            </a:r>
            <a:endParaRPr lang="en-US" sz="1600" b="1" dirty="0"/>
          </a:p>
        </p:txBody>
      </p:sp>
      <p:sp>
        <p:nvSpPr>
          <p:cNvPr id="12" name="TextBox 11"/>
          <p:cNvSpPr txBox="1"/>
          <p:nvPr/>
        </p:nvSpPr>
        <p:spPr>
          <a:xfrm>
            <a:off x="6907196" y="2294637"/>
            <a:ext cx="914400" cy="338554"/>
          </a:xfrm>
          <a:prstGeom prst="rect">
            <a:avLst/>
          </a:prstGeom>
          <a:noFill/>
        </p:spPr>
        <p:txBody>
          <a:bodyPr wrap="square" rtlCol="0">
            <a:spAutoFit/>
          </a:bodyPr>
          <a:lstStyle/>
          <a:p>
            <a:r>
              <a:rPr lang="en-US" sz="1600" b="1" dirty="0" smtClean="0"/>
              <a:t>37,059</a:t>
            </a:r>
            <a:endParaRPr lang="en-US" sz="1600" b="1" dirty="0"/>
          </a:p>
        </p:txBody>
      </p:sp>
      <p:sp>
        <p:nvSpPr>
          <p:cNvPr id="14" name="TextBox 13"/>
          <p:cNvSpPr txBox="1"/>
          <p:nvPr/>
        </p:nvSpPr>
        <p:spPr>
          <a:xfrm>
            <a:off x="9137292" y="2523406"/>
            <a:ext cx="758541" cy="338554"/>
          </a:xfrm>
          <a:prstGeom prst="rect">
            <a:avLst/>
          </a:prstGeom>
          <a:noFill/>
        </p:spPr>
        <p:txBody>
          <a:bodyPr wrap="none" rtlCol="0">
            <a:spAutoFit/>
          </a:bodyPr>
          <a:lstStyle/>
          <a:p>
            <a:r>
              <a:rPr lang="en-US" sz="1600" b="1" dirty="0" smtClean="0"/>
              <a:t>32,092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87% of those diagnosed with HIV in 2014 had documented HIV-related care within 3 months of diagnosis</a:t>
            </a:r>
          </a:p>
          <a:p>
            <a:pPr marL="285750" indent="-285750">
              <a:buFont typeface="Wingdings" panose="05000000000000000000" pitchFamily="2" charset="2"/>
              <a:buChar char="Ø"/>
            </a:pPr>
            <a:r>
              <a:rPr lang="en-US" sz="1400" dirty="0" smtClean="0"/>
              <a:t>87% of PLWH in care had a suppressed viral load in 2014</a:t>
            </a:r>
            <a:endParaRPr lang="en-US" sz="1400" dirty="0"/>
          </a:p>
        </p:txBody>
      </p:sp>
      <p:sp>
        <p:nvSpPr>
          <p:cNvPr id="16" name="TextBox 15"/>
          <p:cNvSpPr txBox="1"/>
          <p:nvPr/>
        </p:nvSpPr>
        <p:spPr>
          <a:xfrm>
            <a:off x="7068958" y="2458434"/>
            <a:ext cx="590877" cy="369332"/>
          </a:xfrm>
          <a:prstGeom prst="rect">
            <a:avLst/>
          </a:prstGeom>
          <a:noFill/>
        </p:spPr>
        <p:txBody>
          <a:bodyPr wrap="square" rtlCol="0">
            <a:spAutoFit/>
          </a:bodyPr>
          <a:lstStyle/>
          <a:p>
            <a:r>
              <a:rPr lang="en-US" b="1" dirty="0" smtClean="0">
                <a:solidFill>
                  <a:schemeClr val="bg1"/>
                </a:solidFill>
              </a:rPr>
              <a:t>72%</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34,122</a:t>
            </a:r>
            <a:endParaRPr lang="en-US" sz="1600" b="1" dirty="0"/>
          </a:p>
        </p:txBody>
      </p:sp>
    </p:spTree>
    <p:extLst>
      <p:ext uri="{BB962C8B-B14F-4D97-AF65-F5344CB8AC3E}">
        <p14:creationId xmlns:p14="http://schemas.microsoft.com/office/powerpoint/2010/main" val="298982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r>
              <a:rPr lang="en-US" dirty="0"/>
              <a:t>National HIV/AIDS Strategy</a:t>
            </a:r>
            <a:endParaRPr lang="en-US" b="1" dirty="0"/>
          </a:p>
        </p:txBody>
      </p:sp>
      <p:sp>
        <p:nvSpPr>
          <p:cNvPr id="3" name="Content Placeholder 2"/>
          <p:cNvSpPr>
            <a:spLocks noGrp="1"/>
          </p:cNvSpPr>
          <p:nvPr>
            <p:ph idx="1"/>
          </p:nvPr>
        </p:nvSpPr>
        <p:spPr>
          <a:xfrm>
            <a:off x="2133600" y="1143000"/>
            <a:ext cx="7772400" cy="5181600"/>
          </a:xfrm>
        </p:spPr>
        <p:txBody>
          <a:bodyPr>
            <a:noAutofit/>
          </a:bodyPr>
          <a:lstStyle/>
          <a:p>
            <a:pPr marL="171450" indent="-171450">
              <a:spcBef>
                <a:spcPts val="0"/>
              </a:spcBef>
            </a:pPr>
            <a:r>
              <a:rPr lang="en-US" b="1" dirty="0"/>
              <a:t>Goals</a:t>
            </a:r>
          </a:p>
          <a:p>
            <a:pPr marL="571500" lvl="1" indent="-171450">
              <a:spcBef>
                <a:spcPts val="0"/>
              </a:spcBef>
            </a:pPr>
            <a:r>
              <a:rPr lang="en-US" dirty="0"/>
              <a:t>Reduce the number of people who become infected with HIV</a:t>
            </a:r>
          </a:p>
          <a:p>
            <a:pPr marL="571500" lvl="1" indent="-171450">
              <a:spcBef>
                <a:spcPts val="0"/>
              </a:spcBef>
            </a:pPr>
            <a:r>
              <a:rPr lang="en-US" dirty="0"/>
              <a:t>Increase access to care and improve health outcomes for people living with HIV</a:t>
            </a:r>
          </a:p>
          <a:p>
            <a:pPr marL="571500" lvl="1" indent="-171450">
              <a:spcBef>
                <a:spcPts val="0"/>
              </a:spcBef>
            </a:pPr>
            <a:r>
              <a:rPr lang="en-US" dirty="0"/>
              <a:t>Reduce HIV-related health disparities</a:t>
            </a:r>
          </a:p>
          <a:p>
            <a:pPr marL="171450" indent="-171450">
              <a:spcBef>
                <a:spcPts val="0"/>
              </a:spcBef>
            </a:pPr>
            <a:r>
              <a:rPr lang="en-US" b="1" dirty="0"/>
              <a:t>Vital to improve engagement at every stage in a continuum of care that includes</a:t>
            </a:r>
            <a:r>
              <a:rPr lang="en-US" dirty="0"/>
              <a:t>:</a:t>
            </a:r>
          </a:p>
          <a:p>
            <a:pPr marL="571500" lvl="1" indent="-171450">
              <a:spcBef>
                <a:spcPts val="0"/>
              </a:spcBef>
            </a:pPr>
            <a:r>
              <a:rPr lang="en-US" dirty="0"/>
              <a:t>HIV testing and subsequent diagnosis</a:t>
            </a:r>
          </a:p>
          <a:p>
            <a:pPr marL="571500" lvl="1" indent="-171450">
              <a:spcBef>
                <a:spcPts val="0"/>
              </a:spcBef>
            </a:pPr>
            <a:r>
              <a:rPr lang="en-US" dirty="0"/>
              <a:t>Linkage to HIV medical care</a:t>
            </a:r>
          </a:p>
          <a:p>
            <a:pPr marL="571500" lvl="1" indent="-171450">
              <a:spcBef>
                <a:spcPts val="0"/>
              </a:spcBef>
            </a:pPr>
            <a:r>
              <a:rPr lang="en-US" dirty="0"/>
              <a:t>Continuous engagement in HIV medical care (retention)</a:t>
            </a:r>
          </a:p>
          <a:p>
            <a:pPr marL="571500" lvl="1" indent="-171450">
              <a:spcBef>
                <a:spcPts val="0"/>
              </a:spcBef>
            </a:pPr>
            <a:r>
              <a:rPr lang="en-US" dirty="0"/>
              <a:t>Initiation of antiretroviral therapy (ART)</a:t>
            </a:r>
          </a:p>
          <a:p>
            <a:pPr marL="571500" lvl="1" indent="-171450">
              <a:spcBef>
                <a:spcPts val="0"/>
              </a:spcBef>
            </a:pPr>
            <a:r>
              <a:rPr lang="en-US" dirty="0"/>
              <a:t>Suppressed viral load (&lt;200 copies/mL)</a:t>
            </a:r>
          </a:p>
        </p:txBody>
      </p:sp>
    </p:spTree>
    <p:extLst>
      <p:ext uri="{BB962C8B-B14F-4D97-AF65-F5344CB8AC3E}">
        <p14:creationId xmlns:p14="http://schemas.microsoft.com/office/powerpoint/2010/main" val="4113485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46227574"/>
              </p:ext>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Among MSM, Florida, 2014</a:t>
            </a:r>
            <a:endParaRPr lang="en-US" sz="3000" b="1" dirty="0"/>
          </a:p>
        </p:txBody>
      </p:sp>
      <p:sp>
        <p:nvSpPr>
          <p:cNvPr id="10" name="TextBox 9"/>
          <p:cNvSpPr txBox="1"/>
          <p:nvPr/>
        </p:nvSpPr>
        <p:spPr>
          <a:xfrm>
            <a:off x="2561644" y="1483854"/>
            <a:ext cx="1145119" cy="338554"/>
          </a:xfrm>
          <a:prstGeom prst="rect">
            <a:avLst/>
          </a:prstGeom>
          <a:noFill/>
        </p:spPr>
        <p:txBody>
          <a:bodyPr wrap="square" rtlCol="0">
            <a:spAutoFit/>
          </a:bodyPr>
          <a:lstStyle/>
          <a:p>
            <a:r>
              <a:rPr lang="en-US" sz="1600" b="1" dirty="0" smtClean="0"/>
              <a:t>53,099</a:t>
            </a:r>
            <a:endParaRPr lang="en-US" sz="1600" b="1" dirty="0"/>
          </a:p>
        </p:txBody>
      </p:sp>
      <p:sp>
        <p:nvSpPr>
          <p:cNvPr id="11" name="TextBox 10"/>
          <p:cNvSpPr txBox="1"/>
          <p:nvPr/>
        </p:nvSpPr>
        <p:spPr>
          <a:xfrm>
            <a:off x="4653099" y="1759555"/>
            <a:ext cx="914400" cy="338554"/>
          </a:xfrm>
          <a:prstGeom prst="rect">
            <a:avLst/>
          </a:prstGeom>
          <a:noFill/>
        </p:spPr>
        <p:txBody>
          <a:bodyPr wrap="square" rtlCol="0">
            <a:spAutoFit/>
          </a:bodyPr>
          <a:lstStyle/>
          <a:p>
            <a:r>
              <a:rPr lang="en-US" sz="1600" b="1" dirty="0" smtClean="0"/>
              <a:t>48,445</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38,384</a:t>
            </a:r>
            <a:endParaRPr lang="en-US" sz="1600" b="1" dirty="0"/>
          </a:p>
        </p:txBody>
      </p:sp>
      <p:sp>
        <p:nvSpPr>
          <p:cNvPr id="14" name="TextBox 13"/>
          <p:cNvSpPr txBox="1"/>
          <p:nvPr/>
        </p:nvSpPr>
        <p:spPr>
          <a:xfrm>
            <a:off x="9089847" y="2523406"/>
            <a:ext cx="758541" cy="338554"/>
          </a:xfrm>
          <a:prstGeom prst="rect">
            <a:avLst/>
          </a:prstGeom>
          <a:noFill/>
        </p:spPr>
        <p:txBody>
          <a:bodyPr wrap="none" rtlCol="0">
            <a:spAutoFit/>
          </a:bodyPr>
          <a:lstStyle/>
          <a:p>
            <a:r>
              <a:rPr lang="en-US" sz="1600" b="1" dirty="0" smtClean="0"/>
              <a:t>33,048</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84% of those diagnosed with HIV in 2014 had documented HIV-related care within 3 months of diagnosis</a:t>
            </a:r>
          </a:p>
          <a:p>
            <a:pPr marL="285750" indent="-285750">
              <a:buFont typeface="Wingdings" panose="05000000000000000000" pitchFamily="2" charset="2"/>
              <a:buChar char="Ø"/>
            </a:pPr>
            <a:r>
              <a:rPr lang="en-US" sz="1400" dirty="0" smtClean="0"/>
              <a:t>86% of PLWH in care had a suppressed viral load in 2014</a:t>
            </a:r>
            <a:endParaRPr lang="en-US" sz="1400" dirty="0"/>
          </a:p>
        </p:txBody>
      </p:sp>
      <p:sp>
        <p:nvSpPr>
          <p:cNvPr id="16" name="TextBox 15"/>
          <p:cNvSpPr txBox="1"/>
          <p:nvPr/>
        </p:nvSpPr>
        <p:spPr>
          <a:xfrm>
            <a:off x="7106927" y="2462861"/>
            <a:ext cx="590877" cy="369332"/>
          </a:xfrm>
          <a:prstGeom prst="rect">
            <a:avLst/>
          </a:prstGeom>
          <a:noFill/>
        </p:spPr>
        <p:txBody>
          <a:bodyPr wrap="square" rtlCol="0">
            <a:spAutoFit/>
          </a:bodyPr>
          <a:lstStyle/>
          <a:p>
            <a:r>
              <a:rPr lang="en-US" b="1" dirty="0" smtClean="0">
                <a:solidFill>
                  <a:schemeClr val="bg1"/>
                </a:solidFill>
              </a:rPr>
              <a:t>72%</a:t>
            </a:r>
            <a:endParaRPr lang="en-US" b="1" dirty="0">
              <a:solidFill>
                <a:schemeClr val="bg1"/>
              </a:solidFill>
            </a:endParaRPr>
          </a:p>
        </p:txBody>
      </p:sp>
    </p:spTree>
    <p:extLst>
      <p:ext uri="{BB962C8B-B14F-4D97-AF65-F5344CB8AC3E}">
        <p14:creationId xmlns:p14="http://schemas.microsoft.com/office/powerpoint/2010/main" val="1906355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Among White MSM, Florida, 2014</a:t>
            </a:r>
            <a:endParaRPr lang="en-US" sz="3000" b="1" dirty="0"/>
          </a:p>
        </p:txBody>
      </p:sp>
      <p:sp>
        <p:nvSpPr>
          <p:cNvPr id="10" name="TextBox 9"/>
          <p:cNvSpPr txBox="1"/>
          <p:nvPr/>
        </p:nvSpPr>
        <p:spPr>
          <a:xfrm>
            <a:off x="2561644" y="1483854"/>
            <a:ext cx="1145119" cy="338554"/>
          </a:xfrm>
          <a:prstGeom prst="rect">
            <a:avLst/>
          </a:prstGeom>
          <a:noFill/>
        </p:spPr>
        <p:txBody>
          <a:bodyPr wrap="square" rtlCol="0">
            <a:spAutoFit/>
          </a:bodyPr>
          <a:lstStyle/>
          <a:p>
            <a:r>
              <a:rPr lang="en-US" sz="1600" b="1" dirty="0" smtClean="0"/>
              <a:t>25,247</a:t>
            </a:r>
            <a:endParaRPr lang="en-US" sz="1600" b="1" dirty="0"/>
          </a:p>
        </p:txBody>
      </p:sp>
      <p:sp>
        <p:nvSpPr>
          <p:cNvPr id="11" name="TextBox 10"/>
          <p:cNvSpPr txBox="1"/>
          <p:nvPr/>
        </p:nvSpPr>
        <p:spPr>
          <a:xfrm>
            <a:off x="4771632" y="1623191"/>
            <a:ext cx="914400" cy="338554"/>
          </a:xfrm>
          <a:prstGeom prst="rect">
            <a:avLst/>
          </a:prstGeom>
          <a:noFill/>
        </p:spPr>
        <p:txBody>
          <a:bodyPr wrap="square" rtlCol="0">
            <a:spAutoFit/>
          </a:bodyPr>
          <a:lstStyle/>
          <a:p>
            <a:r>
              <a:rPr lang="en-US" sz="1600" b="1" dirty="0" smtClean="0"/>
              <a:t>23,870</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18,971</a:t>
            </a:r>
            <a:endParaRPr lang="en-US" sz="1600" b="1" dirty="0"/>
          </a:p>
        </p:txBody>
      </p:sp>
      <p:sp>
        <p:nvSpPr>
          <p:cNvPr id="14" name="TextBox 13"/>
          <p:cNvSpPr txBox="1"/>
          <p:nvPr/>
        </p:nvSpPr>
        <p:spPr>
          <a:xfrm>
            <a:off x="9154016" y="2399032"/>
            <a:ext cx="758541" cy="338554"/>
          </a:xfrm>
          <a:prstGeom prst="rect">
            <a:avLst/>
          </a:prstGeom>
          <a:noFill/>
        </p:spPr>
        <p:txBody>
          <a:bodyPr wrap="none" rtlCol="0">
            <a:spAutoFit/>
          </a:bodyPr>
          <a:lstStyle/>
          <a:p>
            <a:r>
              <a:rPr lang="en-US" sz="1600" b="1" dirty="0" smtClean="0"/>
              <a:t>16,987</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89% of those diagnosed with HIV in 2014 had documented HIV-related care within 3 months of diagnosis</a:t>
            </a:r>
          </a:p>
          <a:p>
            <a:pPr marL="285750" indent="-285750">
              <a:buFont typeface="Wingdings" panose="05000000000000000000" pitchFamily="2" charset="2"/>
              <a:buChar char="Ø"/>
            </a:pPr>
            <a:r>
              <a:rPr lang="en-US" sz="1400" dirty="0" smtClean="0"/>
              <a:t>90% of PLWH in care had a suppressed viral load in 2014</a:t>
            </a:r>
            <a:endParaRPr lang="en-US" sz="1400" dirty="0"/>
          </a:p>
        </p:txBody>
      </p:sp>
      <p:sp>
        <p:nvSpPr>
          <p:cNvPr id="16" name="TextBox 15"/>
          <p:cNvSpPr txBox="1"/>
          <p:nvPr/>
        </p:nvSpPr>
        <p:spPr>
          <a:xfrm>
            <a:off x="7106927" y="2395127"/>
            <a:ext cx="590877" cy="369332"/>
          </a:xfrm>
          <a:prstGeom prst="rect">
            <a:avLst/>
          </a:prstGeom>
          <a:noFill/>
        </p:spPr>
        <p:txBody>
          <a:bodyPr wrap="square" rtlCol="0">
            <a:spAutoFit/>
          </a:bodyPr>
          <a:lstStyle/>
          <a:p>
            <a:r>
              <a:rPr lang="en-US" b="1" dirty="0" smtClean="0">
                <a:solidFill>
                  <a:schemeClr val="bg1"/>
                </a:solidFill>
              </a:rPr>
              <a:t>75%</a:t>
            </a:r>
            <a:endParaRPr lang="en-US" b="1" dirty="0">
              <a:solidFill>
                <a:schemeClr val="bg1"/>
              </a:solidFill>
            </a:endParaRPr>
          </a:p>
        </p:txBody>
      </p:sp>
    </p:spTree>
    <p:extLst>
      <p:ext uri="{BB962C8B-B14F-4D97-AF65-F5344CB8AC3E}">
        <p14:creationId xmlns:p14="http://schemas.microsoft.com/office/powerpoint/2010/main" val="2988099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Among Black MSM, Florida, 2014</a:t>
            </a:r>
            <a:endParaRPr lang="en-US" sz="3000" b="1" dirty="0"/>
          </a:p>
        </p:txBody>
      </p:sp>
      <p:sp>
        <p:nvSpPr>
          <p:cNvPr id="10" name="TextBox 9"/>
          <p:cNvSpPr txBox="1"/>
          <p:nvPr/>
        </p:nvSpPr>
        <p:spPr>
          <a:xfrm>
            <a:off x="2561644" y="1483854"/>
            <a:ext cx="1145119" cy="338554"/>
          </a:xfrm>
          <a:prstGeom prst="rect">
            <a:avLst/>
          </a:prstGeom>
          <a:noFill/>
        </p:spPr>
        <p:txBody>
          <a:bodyPr wrap="square" rtlCol="0">
            <a:spAutoFit/>
          </a:bodyPr>
          <a:lstStyle/>
          <a:p>
            <a:r>
              <a:rPr lang="en-US" sz="1600" b="1" dirty="0" smtClean="0"/>
              <a:t>15,730</a:t>
            </a:r>
            <a:endParaRPr lang="en-US" sz="1600" b="1" dirty="0"/>
          </a:p>
        </p:txBody>
      </p:sp>
      <p:sp>
        <p:nvSpPr>
          <p:cNvPr id="11" name="TextBox 10"/>
          <p:cNvSpPr txBox="1"/>
          <p:nvPr/>
        </p:nvSpPr>
        <p:spPr>
          <a:xfrm>
            <a:off x="4771632" y="1822408"/>
            <a:ext cx="914400" cy="338554"/>
          </a:xfrm>
          <a:prstGeom prst="rect">
            <a:avLst/>
          </a:prstGeom>
          <a:noFill/>
        </p:spPr>
        <p:txBody>
          <a:bodyPr wrap="square" rtlCol="0">
            <a:spAutoFit/>
          </a:bodyPr>
          <a:lstStyle/>
          <a:p>
            <a:r>
              <a:rPr lang="en-US" sz="1600" b="1" smtClean="0"/>
              <a:t>13,804</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10,759</a:t>
            </a:r>
            <a:endParaRPr lang="en-US" sz="1600" b="1" dirty="0"/>
          </a:p>
        </p:txBody>
      </p:sp>
      <p:sp>
        <p:nvSpPr>
          <p:cNvPr id="14" name="TextBox 13"/>
          <p:cNvSpPr txBox="1"/>
          <p:nvPr/>
        </p:nvSpPr>
        <p:spPr>
          <a:xfrm>
            <a:off x="9207834" y="2754603"/>
            <a:ext cx="654346" cy="338554"/>
          </a:xfrm>
          <a:prstGeom prst="rect">
            <a:avLst/>
          </a:prstGeom>
          <a:noFill/>
        </p:spPr>
        <p:txBody>
          <a:bodyPr wrap="none" rtlCol="0">
            <a:spAutoFit/>
          </a:bodyPr>
          <a:lstStyle/>
          <a:p>
            <a:r>
              <a:rPr lang="en-US" sz="1600" b="1" dirty="0" smtClean="0"/>
              <a:t>8,162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76% of those diagnosed with HIV in 2014 had documented HIV-related care within 3 months of diagnosis</a:t>
            </a:r>
          </a:p>
          <a:p>
            <a:pPr marL="285750" indent="-285750">
              <a:buFont typeface="Wingdings" panose="05000000000000000000" pitchFamily="2" charset="2"/>
              <a:buChar char="Ø"/>
            </a:pPr>
            <a:r>
              <a:rPr lang="en-US" sz="1400" dirty="0" smtClean="0"/>
              <a:t>76% of PLWH in care had a suppressed viral load in 2014</a:t>
            </a:r>
            <a:endParaRPr lang="en-US" sz="1400" dirty="0"/>
          </a:p>
        </p:txBody>
      </p:sp>
      <p:sp>
        <p:nvSpPr>
          <p:cNvPr id="16" name="TextBox 15"/>
          <p:cNvSpPr txBox="1"/>
          <p:nvPr/>
        </p:nvSpPr>
        <p:spPr>
          <a:xfrm>
            <a:off x="7001636" y="2556104"/>
            <a:ext cx="590877" cy="369332"/>
          </a:xfrm>
          <a:prstGeom prst="rect">
            <a:avLst/>
          </a:prstGeom>
          <a:noFill/>
        </p:spPr>
        <p:txBody>
          <a:bodyPr wrap="square" rtlCol="0">
            <a:spAutoFit/>
          </a:bodyPr>
          <a:lstStyle/>
          <a:p>
            <a:r>
              <a:rPr lang="en-US" b="1" dirty="0" smtClean="0">
                <a:solidFill>
                  <a:schemeClr val="bg1"/>
                </a:solidFill>
              </a:rPr>
              <a:t>68%</a:t>
            </a:r>
            <a:endParaRPr lang="en-US" b="1" dirty="0">
              <a:solidFill>
                <a:schemeClr val="bg1"/>
              </a:solidFill>
            </a:endParaRPr>
          </a:p>
        </p:txBody>
      </p:sp>
    </p:spTree>
    <p:extLst>
      <p:ext uri="{BB962C8B-B14F-4D97-AF65-F5344CB8AC3E}">
        <p14:creationId xmlns:p14="http://schemas.microsoft.com/office/powerpoint/2010/main" val="3073337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Among Hispanic MSM, Florida, 2014</a:t>
            </a:r>
            <a:endParaRPr lang="en-US" sz="3000" b="1" dirty="0"/>
          </a:p>
        </p:txBody>
      </p:sp>
      <p:sp>
        <p:nvSpPr>
          <p:cNvPr id="10" name="TextBox 9"/>
          <p:cNvSpPr txBox="1"/>
          <p:nvPr/>
        </p:nvSpPr>
        <p:spPr>
          <a:xfrm>
            <a:off x="2561644" y="1483854"/>
            <a:ext cx="1145119" cy="338554"/>
          </a:xfrm>
          <a:prstGeom prst="rect">
            <a:avLst/>
          </a:prstGeom>
          <a:noFill/>
        </p:spPr>
        <p:txBody>
          <a:bodyPr wrap="square" rtlCol="0">
            <a:spAutoFit/>
          </a:bodyPr>
          <a:lstStyle/>
          <a:p>
            <a:r>
              <a:rPr lang="en-US" sz="1600" b="1" dirty="0" smtClean="0"/>
              <a:t>15,145</a:t>
            </a:r>
            <a:endParaRPr lang="en-US" sz="1600" b="1" dirty="0"/>
          </a:p>
        </p:txBody>
      </p:sp>
      <p:sp>
        <p:nvSpPr>
          <p:cNvPr id="11" name="TextBox 10"/>
          <p:cNvSpPr txBox="1"/>
          <p:nvPr/>
        </p:nvSpPr>
        <p:spPr>
          <a:xfrm>
            <a:off x="4771632" y="1822408"/>
            <a:ext cx="914400" cy="338554"/>
          </a:xfrm>
          <a:prstGeom prst="rect">
            <a:avLst/>
          </a:prstGeom>
          <a:noFill/>
        </p:spPr>
        <p:txBody>
          <a:bodyPr wrap="square" rtlCol="0">
            <a:spAutoFit/>
          </a:bodyPr>
          <a:lstStyle/>
          <a:p>
            <a:r>
              <a:rPr lang="en-US" sz="1600" b="1" dirty="0" smtClean="0"/>
              <a:t>13,604</a:t>
            </a:r>
            <a:endParaRPr lang="en-US" sz="1600" b="1" dirty="0"/>
          </a:p>
        </p:txBody>
      </p:sp>
      <p:sp>
        <p:nvSpPr>
          <p:cNvPr id="12" name="TextBox 11"/>
          <p:cNvSpPr txBox="1"/>
          <p:nvPr/>
        </p:nvSpPr>
        <p:spPr>
          <a:xfrm>
            <a:off x="6964799" y="2212927"/>
            <a:ext cx="914400" cy="338554"/>
          </a:xfrm>
          <a:prstGeom prst="rect">
            <a:avLst/>
          </a:prstGeom>
          <a:noFill/>
        </p:spPr>
        <p:txBody>
          <a:bodyPr wrap="square" rtlCol="0">
            <a:spAutoFit/>
          </a:bodyPr>
          <a:lstStyle/>
          <a:p>
            <a:r>
              <a:rPr lang="en-US" sz="1600" b="1" dirty="0" smtClean="0"/>
              <a:t>10,723</a:t>
            </a:r>
            <a:endParaRPr lang="en-US" sz="1600" b="1" dirty="0"/>
          </a:p>
        </p:txBody>
      </p:sp>
      <p:sp>
        <p:nvSpPr>
          <p:cNvPr id="14" name="TextBox 13"/>
          <p:cNvSpPr txBox="1"/>
          <p:nvPr/>
        </p:nvSpPr>
        <p:spPr>
          <a:xfrm>
            <a:off x="9089847" y="2523406"/>
            <a:ext cx="654346" cy="338554"/>
          </a:xfrm>
          <a:prstGeom prst="rect">
            <a:avLst/>
          </a:prstGeom>
          <a:noFill/>
        </p:spPr>
        <p:txBody>
          <a:bodyPr wrap="none" rtlCol="0">
            <a:spAutoFit/>
          </a:bodyPr>
          <a:lstStyle/>
          <a:p>
            <a:r>
              <a:rPr lang="en-US" sz="1600" b="1" dirty="0" smtClean="0"/>
              <a:t>9,498</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smtClean="0"/>
              <a:t>85% </a:t>
            </a:r>
            <a:r>
              <a:rPr lang="en-US" sz="1400" dirty="0" smtClean="0"/>
              <a:t>of those diagnosed with HIV in 2014 had documented HIV-related care within 3 months of diagnosis</a:t>
            </a:r>
          </a:p>
          <a:p>
            <a:pPr marL="285750" indent="-285750">
              <a:buFont typeface="Wingdings" panose="05000000000000000000" pitchFamily="2" charset="2"/>
              <a:buChar char="Ø"/>
            </a:pPr>
            <a:r>
              <a:rPr lang="en-US" sz="1400" dirty="0" smtClean="0"/>
              <a:t>89% of PLWH in care had a suppressed viral load in 2014</a:t>
            </a:r>
            <a:endParaRPr lang="en-US" sz="1400" dirty="0"/>
          </a:p>
        </p:txBody>
      </p:sp>
      <p:sp>
        <p:nvSpPr>
          <p:cNvPr id="16" name="TextBox 15"/>
          <p:cNvSpPr txBox="1"/>
          <p:nvPr/>
        </p:nvSpPr>
        <p:spPr>
          <a:xfrm>
            <a:off x="7106927" y="2485439"/>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Tree>
    <p:extLst>
      <p:ext uri="{BB962C8B-B14F-4D97-AF65-F5344CB8AC3E}">
        <p14:creationId xmlns:p14="http://schemas.microsoft.com/office/powerpoint/2010/main" val="344207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Male IDU,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5,598</a:t>
            </a:r>
            <a:endParaRPr lang="en-US" sz="1600" b="1" dirty="0"/>
          </a:p>
        </p:txBody>
      </p:sp>
      <p:sp>
        <p:nvSpPr>
          <p:cNvPr id="11" name="TextBox 10"/>
          <p:cNvSpPr txBox="1"/>
          <p:nvPr/>
        </p:nvSpPr>
        <p:spPr>
          <a:xfrm>
            <a:off x="4880101" y="1858414"/>
            <a:ext cx="914400" cy="338554"/>
          </a:xfrm>
          <a:prstGeom prst="rect">
            <a:avLst/>
          </a:prstGeom>
          <a:noFill/>
        </p:spPr>
        <p:txBody>
          <a:bodyPr wrap="square" rtlCol="0">
            <a:spAutoFit/>
          </a:bodyPr>
          <a:lstStyle/>
          <a:p>
            <a:r>
              <a:rPr lang="en-US" sz="1600" b="1" dirty="0" smtClean="0"/>
              <a:t>5,032</a:t>
            </a:r>
            <a:endParaRPr lang="en-US" sz="1600" b="1" dirty="0"/>
          </a:p>
        </p:txBody>
      </p:sp>
      <p:sp>
        <p:nvSpPr>
          <p:cNvPr id="12" name="TextBox 11"/>
          <p:cNvSpPr txBox="1"/>
          <p:nvPr/>
        </p:nvSpPr>
        <p:spPr>
          <a:xfrm>
            <a:off x="7015526" y="2429140"/>
            <a:ext cx="914400" cy="338554"/>
          </a:xfrm>
          <a:prstGeom prst="rect">
            <a:avLst/>
          </a:prstGeom>
          <a:noFill/>
        </p:spPr>
        <p:txBody>
          <a:bodyPr wrap="square" rtlCol="0">
            <a:spAutoFit/>
          </a:bodyPr>
          <a:lstStyle/>
          <a:p>
            <a:r>
              <a:rPr lang="en-US" sz="1600" b="1" dirty="0" smtClean="0"/>
              <a:t>3,611</a:t>
            </a:r>
            <a:endParaRPr lang="en-US" sz="1600" b="1" dirty="0"/>
          </a:p>
        </p:txBody>
      </p:sp>
      <p:sp>
        <p:nvSpPr>
          <p:cNvPr id="14" name="TextBox 13"/>
          <p:cNvSpPr txBox="1"/>
          <p:nvPr/>
        </p:nvSpPr>
        <p:spPr>
          <a:xfrm>
            <a:off x="9235615" y="2793957"/>
            <a:ext cx="654346" cy="338554"/>
          </a:xfrm>
          <a:prstGeom prst="rect">
            <a:avLst/>
          </a:prstGeom>
          <a:noFill/>
        </p:spPr>
        <p:txBody>
          <a:bodyPr wrap="none" rtlCol="0">
            <a:spAutoFit/>
          </a:bodyPr>
          <a:lstStyle/>
          <a:p>
            <a:r>
              <a:rPr lang="en-US" sz="1600" b="1" dirty="0" smtClean="0"/>
              <a:t>2,852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86% of those diagnosed with HIV in 2014 had documented HIV-related care within 3 months of diagnosis</a:t>
            </a:r>
          </a:p>
          <a:p>
            <a:pPr marL="285750" indent="-285750">
              <a:buFont typeface="Wingdings" panose="05000000000000000000" pitchFamily="2" charset="2"/>
              <a:buChar char="Ø"/>
            </a:pPr>
            <a:r>
              <a:rPr lang="en-US" sz="1400" dirty="0" smtClean="0"/>
              <a:t>79% of PLWH in care had a suppressed viral load in 2014</a:t>
            </a:r>
            <a:endParaRPr lang="en-US" sz="1400" dirty="0"/>
          </a:p>
        </p:txBody>
      </p:sp>
      <p:sp>
        <p:nvSpPr>
          <p:cNvPr id="16" name="TextBox 15"/>
          <p:cNvSpPr txBox="1"/>
          <p:nvPr/>
        </p:nvSpPr>
        <p:spPr>
          <a:xfrm>
            <a:off x="7038104" y="2637370"/>
            <a:ext cx="590877" cy="369332"/>
          </a:xfrm>
          <a:prstGeom prst="rect">
            <a:avLst/>
          </a:prstGeom>
          <a:noFill/>
        </p:spPr>
        <p:txBody>
          <a:bodyPr wrap="square" rtlCol="0">
            <a:spAutoFit/>
          </a:bodyPr>
          <a:lstStyle/>
          <a:p>
            <a:r>
              <a:rPr lang="en-US" b="1" dirty="0" smtClean="0">
                <a:solidFill>
                  <a:schemeClr val="bg1"/>
                </a:solidFill>
              </a:rPr>
              <a:t>65%</a:t>
            </a:r>
            <a:endParaRPr lang="en-US" b="1" dirty="0">
              <a:solidFill>
                <a:schemeClr val="bg1"/>
              </a:solidFill>
            </a:endParaRPr>
          </a:p>
        </p:txBody>
      </p:sp>
      <p:sp>
        <p:nvSpPr>
          <p:cNvPr id="13" name="TextBox 12"/>
          <p:cNvSpPr txBox="1"/>
          <p:nvPr/>
        </p:nvSpPr>
        <p:spPr>
          <a:xfrm>
            <a:off x="7015526" y="2983398"/>
            <a:ext cx="914400" cy="338554"/>
          </a:xfrm>
          <a:prstGeom prst="rect">
            <a:avLst/>
          </a:prstGeom>
          <a:noFill/>
        </p:spPr>
        <p:txBody>
          <a:bodyPr wrap="square" rtlCol="0">
            <a:spAutoFit/>
          </a:bodyPr>
          <a:lstStyle/>
          <a:p>
            <a:r>
              <a:rPr lang="en-US" sz="1600" b="1" dirty="0" smtClean="0"/>
              <a:t>3,277</a:t>
            </a:r>
            <a:endParaRPr lang="en-US" sz="1600" b="1" dirty="0"/>
          </a:p>
        </p:txBody>
      </p:sp>
    </p:spTree>
    <p:extLst>
      <p:ext uri="{BB962C8B-B14F-4D97-AF65-F5344CB8AC3E}">
        <p14:creationId xmlns:p14="http://schemas.microsoft.com/office/powerpoint/2010/main" val="197909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MSM/IDU,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4,199</a:t>
            </a:r>
            <a:endParaRPr lang="en-US" sz="1600" b="1" dirty="0"/>
          </a:p>
        </p:txBody>
      </p:sp>
      <p:sp>
        <p:nvSpPr>
          <p:cNvPr id="11" name="TextBox 10"/>
          <p:cNvSpPr txBox="1"/>
          <p:nvPr/>
        </p:nvSpPr>
        <p:spPr>
          <a:xfrm>
            <a:off x="4794982" y="1698969"/>
            <a:ext cx="914400" cy="338554"/>
          </a:xfrm>
          <a:prstGeom prst="rect">
            <a:avLst/>
          </a:prstGeom>
          <a:noFill/>
        </p:spPr>
        <p:txBody>
          <a:bodyPr wrap="square" rtlCol="0">
            <a:spAutoFit/>
          </a:bodyPr>
          <a:lstStyle/>
          <a:p>
            <a:r>
              <a:rPr lang="en-US" sz="1600" b="1" dirty="0" smtClean="0"/>
              <a:t>3,929</a:t>
            </a:r>
            <a:endParaRPr lang="en-US" sz="1600" b="1" dirty="0"/>
          </a:p>
        </p:txBody>
      </p:sp>
      <p:sp>
        <p:nvSpPr>
          <p:cNvPr id="12" name="TextBox 11"/>
          <p:cNvSpPr txBox="1"/>
          <p:nvPr/>
        </p:nvSpPr>
        <p:spPr>
          <a:xfrm>
            <a:off x="6985854" y="2247507"/>
            <a:ext cx="914400" cy="338554"/>
          </a:xfrm>
          <a:prstGeom prst="rect">
            <a:avLst/>
          </a:prstGeom>
          <a:noFill/>
        </p:spPr>
        <p:txBody>
          <a:bodyPr wrap="square" rtlCol="0">
            <a:spAutoFit/>
          </a:bodyPr>
          <a:lstStyle/>
          <a:p>
            <a:r>
              <a:rPr lang="en-US" sz="1600" b="1" dirty="0" smtClean="0"/>
              <a:t>2,931</a:t>
            </a:r>
            <a:endParaRPr lang="en-US" sz="1600" b="1" dirty="0"/>
          </a:p>
        </p:txBody>
      </p:sp>
      <p:sp>
        <p:nvSpPr>
          <p:cNvPr id="14" name="TextBox 13"/>
          <p:cNvSpPr txBox="1"/>
          <p:nvPr/>
        </p:nvSpPr>
        <p:spPr>
          <a:xfrm>
            <a:off x="9176622" y="2738641"/>
            <a:ext cx="654346" cy="338554"/>
          </a:xfrm>
          <a:prstGeom prst="rect">
            <a:avLst/>
          </a:prstGeom>
          <a:noFill/>
        </p:spPr>
        <p:txBody>
          <a:bodyPr wrap="none" rtlCol="0">
            <a:spAutoFit/>
          </a:bodyPr>
          <a:lstStyle/>
          <a:p>
            <a:r>
              <a:rPr lang="en-US" sz="1600" b="1" dirty="0" smtClean="0"/>
              <a:t>2,325</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83% of those diagnosed with HIV in 2014 had documented HIV-related care within 3 months of diagnosis</a:t>
            </a:r>
          </a:p>
          <a:p>
            <a:pPr marL="285750" indent="-285750">
              <a:buFont typeface="Wingdings" panose="05000000000000000000" pitchFamily="2" charset="2"/>
              <a:buChar char="Ø"/>
            </a:pPr>
            <a:r>
              <a:rPr lang="en-US" sz="1400" dirty="0" smtClean="0"/>
              <a:t>79% of PLWH in care had a suppressed viral load in 2014</a:t>
            </a:r>
            <a:endParaRPr lang="en-US" sz="1400" dirty="0"/>
          </a:p>
        </p:txBody>
      </p:sp>
      <p:sp>
        <p:nvSpPr>
          <p:cNvPr id="16" name="TextBox 15"/>
          <p:cNvSpPr txBox="1"/>
          <p:nvPr/>
        </p:nvSpPr>
        <p:spPr>
          <a:xfrm>
            <a:off x="7046380" y="2469723"/>
            <a:ext cx="590877" cy="369332"/>
          </a:xfrm>
          <a:prstGeom prst="rect">
            <a:avLst/>
          </a:prstGeom>
          <a:noFill/>
        </p:spPr>
        <p:txBody>
          <a:bodyPr wrap="square" rtlCol="0">
            <a:spAutoFit/>
          </a:bodyPr>
          <a:lstStyle/>
          <a:p>
            <a:r>
              <a:rPr lang="en-US" b="1" dirty="0" smtClean="0">
                <a:solidFill>
                  <a:schemeClr val="bg1"/>
                </a:solidFill>
              </a:rPr>
              <a:t>70%</a:t>
            </a:r>
            <a:endParaRPr lang="en-US" b="1" dirty="0">
              <a:solidFill>
                <a:schemeClr val="bg1"/>
              </a:solidFill>
            </a:endParaRPr>
          </a:p>
        </p:txBody>
      </p:sp>
      <p:sp>
        <p:nvSpPr>
          <p:cNvPr id="13" name="TextBox 12"/>
          <p:cNvSpPr txBox="1"/>
          <p:nvPr/>
        </p:nvSpPr>
        <p:spPr>
          <a:xfrm>
            <a:off x="6907196" y="2975508"/>
            <a:ext cx="914400" cy="338554"/>
          </a:xfrm>
          <a:prstGeom prst="rect">
            <a:avLst/>
          </a:prstGeom>
          <a:noFill/>
        </p:spPr>
        <p:txBody>
          <a:bodyPr wrap="square" rtlCol="0">
            <a:spAutoFit/>
          </a:bodyPr>
          <a:lstStyle/>
          <a:p>
            <a:r>
              <a:rPr lang="en-US" sz="1600" b="1" dirty="0" smtClean="0"/>
              <a:t>2,672</a:t>
            </a:r>
            <a:endParaRPr lang="en-US" sz="1600" b="1" dirty="0"/>
          </a:p>
        </p:txBody>
      </p:sp>
    </p:spTree>
    <p:extLst>
      <p:ext uri="{BB962C8B-B14F-4D97-AF65-F5344CB8AC3E}">
        <p14:creationId xmlns:p14="http://schemas.microsoft.com/office/powerpoint/2010/main" val="41683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Male Heterosexual,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15,004</a:t>
            </a:r>
            <a:endParaRPr lang="en-US" sz="1600" b="1" dirty="0"/>
          </a:p>
        </p:txBody>
      </p:sp>
      <p:sp>
        <p:nvSpPr>
          <p:cNvPr id="11" name="TextBox 10"/>
          <p:cNvSpPr txBox="1"/>
          <p:nvPr/>
        </p:nvSpPr>
        <p:spPr>
          <a:xfrm>
            <a:off x="4722785" y="1878020"/>
            <a:ext cx="914400" cy="338554"/>
          </a:xfrm>
          <a:prstGeom prst="rect">
            <a:avLst/>
          </a:prstGeom>
          <a:noFill/>
        </p:spPr>
        <p:txBody>
          <a:bodyPr wrap="square" rtlCol="0">
            <a:spAutoFit/>
          </a:bodyPr>
          <a:lstStyle/>
          <a:p>
            <a:r>
              <a:rPr lang="en-US" sz="1600" b="1" dirty="0" smtClean="0"/>
              <a:t>13,146</a:t>
            </a:r>
            <a:endParaRPr lang="en-US" sz="1600" b="1" dirty="0"/>
          </a:p>
        </p:txBody>
      </p:sp>
      <p:sp>
        <p:nvSpPr>
          <p:cNvPr id="12" name="TextBox 11"/>
          <p:cNvSpPr txBox="1"/>
          <p:nvPr/>
        </p:nvSpPr>
        <p:spPr>
          <a:xfrm>
            <a:off x="6927366" y="2341706"/>
            <a:ext cx="914400" cy="338554"/>
          </a:xfrm>
          <a:prstGeom prst="rect">
            <a:avLst/>
          </a:prstGeom>
          <a:noFill/>
        </p:spPr>
        <p:txBody>
          <a:bodyPr wrap="square" rtlCol="0">
            <a:spAutoFit/>
          </a:bodyPr>
          <a:lstStyle/>
          <a:p>
            <a:r>
              <a:rPr lang="en-US" sz="1600" b="1" dirty="0" smtClean="0"/>
              <a:t>9,936</a:t>
            </a:r>
            <a:endParaRPr lang="en-US" sz="1600" b="1" dirty="0"/>
          </a:p>
        </p:txBody>
      </p:sp>
      <p:sp>
        <p:nvSpPr>
          <p:cNvPr id="14" name="TextBox 13"/>
          <p:cNvSpPr txBox="1"/>
          <p:nvPr/>
        </p:nvSpPr>
        <p:spPr>
          <a:xfrm>
            <a:off x="9235615" y="2793957"/>
            <a:ext cx="654346" cy="338554"/>
          </a:xfrm>
          <a:prstGeom prst="rect">
            <a:avLst/>
          </a:prstGeom>
          <a:noFill/>
        </p:spPr>
        <p:txBody>
          <a:bodyPr wrap="none" rtlCol="0">
            <a:spAutoFit/>
          </a:bodyPr>
          <a:lstStyle/>
          <a:p>
            <a:r>
              <a:rPr lang="en-US" sz="1600" b="1" dirty="0" smtClean="0"/>
              <a:t>7,983</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77% of those diagnosed with HIV in 2014 had documented HIV-related care within 3 months of diagnosis</a:t>
            </a:r>
          </a:p>
          <a:p>
            <a:pPr marL="285750" indent="-285750">
              <a:buFont typeface="Wingdings" panose="05000000000000000000" pitchFamily="2" charset="2"/>
              <a:buChar char="Ø"/>
            </a:pPr>
            <a:r>
              <a:rPr lang="en-US" sz="1400" dirty="0" smtClean="0"/>
              <a:t>80% of PLWH in care had a suppressed viral load in 2014</a:t>
            </a:r>
            <a:endParaRPr lang="en-US" sz="1400" dirty="0"/>
          </a:p>
        </p:txBody>
      </p:sp>
      <p:sp>
        <p:nvSpPr>
          <p:cNvPr id="16" name="TextBox 15"/>
          <p:cNvSpPr txBox="1"/>
          <p:nvPr/>
        </p:nvSpPr>
        <p:spPr>
          <a:xfrm>
            <a:off x="7068958" y="2593902"/>
            <a:ext cx="590877" cy="369332"/>
          </a:xfrm>
          <a:prstGeom prst="rect">
            <a:avLst/>
          </a:prstGeom>
          <a:noFill/>
        </p:spPr>
        <p:txBody>
          <a:bodyPr wrap="square" rtlCol="0">
            <a:spAutoFit/>
          </a:bodyPr>
          <a:lstStyle/>
          <a:p>
            <a:r>
              <a:rPr lang="en-US" b="1" dirty="0" smtClean="0">
                <a:solidFill>
                  <a:schemeClr val="bg1"/>
                </a:solidFill>
              </a:rPr>
              <a:t>66%</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8,955</a:t>
            </a:r>
            <a:endParaRPr lang="en-US" sz="1600" b="1" dirty="0"/>
          </a:p>
        </p:txBody>
      </p:sp>
    </p:spTree>
    <p:extLst>
      <p:ext uri="{BB962C8B-B14F-4D97-AF65-F5344CB8AC3E}">
        <p14:creationId xmlns:p14="http://schemas.microsoft.com/office/powerpoint/2010/main" val="1363901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Female IDU, </a:t>
            </a:r>
            <a:r>
              <a:rPr lang="en-US" sz="3000" b="1" dirty="0"/>
              <a:t>2014</a:t>
            </a:r>
          </a:p>
        </p:txBody>
      </p:sp>
      <p:sp>
        <p:nvSpPr>
          <p:cNvPr id="10" name="TextBox 9"/>
          <p:cNvSpPr txBox="1"/>
          <p:nvPr/>
        </p:nvSpPr>
        <p:spPr>
          <a:xfrm>
            <a:off x="2612648" y="1567567"/>
            <a:ext cx="1145119" cy="338554"/>
          </a:xfrm>
          <a:prstGeom prst="rect">
            <a:avLst/>
          </a:prstGeom>
          <a:noFill/>
        </p:spPr>
        <p:txBody>
          <a:bodyPr wrap="square" rtlCol="0">
            <a:spAutoFit/>
          </a:bodyPr>
          <a:lstStyle/>
          <a:p>
            <a:r>
              <a:rPr lang="en-US" sz="1600" b="1" dirty="0" smtClean="0"/>
              <a:t>4,109</a:t>
            </a:r>
            <a:endParaRPr lang="en-US" sz="1600" b="1" dirty="0"/>
          </a:p>
        </p:txBody>
      </p:sp>
      <p:sp>
        <p:nvSpPr>
          <p:cNvPr id="11" name="TextBox 10"/>
          <p:cNvSpPr txBox="1"/>
          <p:nvPr/>
        </p:nvSpPr>
        <p:spPr>
          <a:xfrm>
            <a:off x="4873640" y="1814165"/>
            <a:ext cx="914400" cy="338554"/>
          </a:xfrm>
          <a:prstGeom prst="rect">
            <a:avLst/>
          </a:prstGeom>
          <a:noFill/>
        </p:spPr>
        <p:txBody>
          <a:bodyPr wrap="square" rtlCol="0">
            <a:spAutoFit/>
          </a:bodyPr>
          <a:lstStyle/>
          <a:p>
            <a:r>
              <a:rPr lang="en-US" sz="1600" b="1" dirty="0" smtClean="0"/>
              <a:t>3,749</a:t>
            </a:r>
            <a:endParaRPr lang="en-US" sz="1600" b="1" dirty="0"/>
          </a:p>
        </p:txBody>
      </p:sp>
      <p:sp>
        <p:nvSpPr>
          <p:cNvPr id="12" name="TextBox 11"/>
          <p:cNvSpPr txBox="1"/>
          <p:nvPr/>
        </p:nvSpPr>
        <p:spPr>
          <a:xfrm>
            <a:off x="6907196" y="2210475"/>
            <a:ext cx="914400" cy="338554"/>
          </a:xfrm>
          <a:prstGeom prst="rect">
            <a:avLst/>
          </a:prstGeom>
          <a:noFill/>
        </p:spPr>
        <p:txBody>
          <a:bodyPr wrap="square" rtlCol="0">
            <a:spAutoFit/>
          </a:bodyPr>
          <a:lstStyle/>
          <a:p>
            <a:r>
              <a:rPr lang="en-US" sz="1600" b="1" dirty="0" smtClean="0"/>
              <a:t>2,982</a:t>
            </a:r>
            <a:endParaRPr lang="en-US" sz="1600" b="1" dirty="0"/>
          </a:p>
        </p:txBody>
      </p:sp>
      <p:sp>
        <p:nvSpPr>
          <p:cNvPr id="14" name="TextBox 13"/>
          <p:cNvSpPr txBox="1"/>
          <p:nvPr/>
        </p:nvSpPr>
        <p:spPr>
          <a:xfrm>
            <a:off x="9206118" y="2730977"/>
            <a:ext cx="654346" cy="338554"/>
          </a:xfrm>
          <a:prstGeom prst="rect">
            <a:avLst/>
          </a:prstGeom>
          <a:noFill/>
        </p:spPr>
        <p:txBody>
          <a:bodyPr wrap="none" rtlCol="0">
            <a:spAutoFit/>
          </a:bodyPr>
          <a:lstStyle/>
          <a:p>
            <a:r>
              <a:rPr lang="en-US" sz="1600" b="1" dirty="0" smtClean="0"/>
              <a:t>2,269</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81% of those diagnosed with HIV in 2014 had documented HIV-related care within 3 months of diagnosis</a:t>
            </a:r>
          </a:p>
          <a:p>
            <a:pPr marL="285750" indent="-285750">
              <a:buFont typeface="Wingdings" panose="05000000000000000000" pitchFamily="2" charset="2"/>
              <a:buChar char="Ø"/>
            </a:pPr>
            <a:r>
              <a:rPr lang="en-US" sz="1400" dirty="0" smtClean="0"/>
              <a:t>76% of PLWH in care had a suppressed viral load in 2014</a:t>
            </a:r>
            <a:endParaRPr lang="en-US" sz="1400" dirty="0"/>
          </a:p>
        </p:txBody>
      </p:sp>
      <p:sp>
        <p:nvSpPr>
          <p:cNvPr id="16" name="TextBox 15"/>
          <p:cNvSpPr txBox="1"/>
          <p:nvPr/>
        </p:nvSpPr>
        <p:spPr>
          <a:xfrm>
            <a:off x="7068958" y="2435856"/>
            <a:ext cx="590877" cy="369332"/>
          </a:xfrm>
          <a:prstGeom prst="rect">
            <a:avLst/>
          </a:prstGeom>
          <a:noFill/>
        </p:spPr>
        <p:txBody>
          <a:bodyPr wrap="square" rtlCol="0">
            <a:spAutoFit/>
          </a:bodyPr>
          <a:lstStyle/>
          <a:p>
            <a:r>
              <a:rPr lang="en-US" b="1" dirty="0" smtClean="0">
                <a:solidFill>
                  <a:schemeClr val="bg1"/>
                </a:solidFill>
              </a:rPr>
              <a:t>73%</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2,670</a:t>
            </a:r>
            <a:endParaRPr lang="en-US" sz="1600" b="1" dirty="0"/>
          </a:p>
        </p:txBody>
      </p:sp>
    </p:spTree>
    <p:extLst>
      <p:ext uri="{BB962C8B-B14F-4D97-AF65-F5344CB8AC3E}">
        <p14:creationId xmlns:p14="http://schemas.microsoft.com/office/powerpoint/2010/main" val="2039771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61636451"/>
              </p:ext>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Female Heterosexual,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26,178</a:t>
            </a:r>
            <a:endParaRPr lang="en-US" sz="1600" b="1" dirty="0"/>
          </a:p>
        </p:txBody>
      </p:sp>
      <p:sp>
        <p:nvSpPr>
          <p:cNvPr id="11" name="TextBox 10"/>
          <p:cNvSpPr txBox="1"/>
          <p:nvPr/>
        </p:nvSpPr>
        <p:spPr>
          <a:xfrm>
            <a:off x="4794982" y="1809194"/>
            <a:ext cx="914400" cy="338554"/>
          </a:xfrm>
          <a:prstGeom prst="rect">
            <a:avLst/>
          </a:prstGeom>
          <a:noFill/>
        </p:spPr>
        <p:txBody>
          <a:bodyPr wrap="square" rtlCol="0">
            <a:spAutoFit/>
          </a:bodyPr>
          <a:lstStyle/>
          <a:p>
            <a:r>
              <a:rPr lang="en-US" sz="1600" b="1" dirty="0" smtClean="0"/>
              <a:t>23,501</a:t>
            </a:r>
            <a:endParaRPr lang="en-US" sz="1600" b="1" dirty="0"/>
          </a:p>
        </p:txBody>
      </p:sp>
      <p:sp>
        <p:nvSpPr>
          <p:cNvPr id="12" name="TextBox 11"/>
          <p:cNvSpPr txBox="1"/>
          <p:nvPr/>
        </p:nvSpPr>
        <p:spPr>
          <a:xfrm>
            <a:off x="6907196" y="2226903"/>
            <a:ext cx="914400" cy="338554"/>
          </a:xfrm>
          <a:prstGeom prst="rect">
            <a:avLst/>
          </a:prstGeom>
          <a:noFill/>
        </p:spPr>
        <p:txBody>
          <a:bodyPr wrap="square" rtlCol="0">
            <a:spAutoFit/>
          </a:bodyPr>
          <a:lstStyle/>
          <a:p>
            <a:r>
              <a:rPr lang="en-US" sz="1600" b="1" dirty="0" smtClean="0"/>
              <a:t>18,928</a:t>
            </a:r>
            <a:endParaRPr lang="en-US" sz="1600" b="1" dirty="0"/>
          </a:p>
        </p:txBody>
      </p:sp>
      <p:sp>
        <p:nvSpPr>
          <p:cNvPr id="14" name="TextBox 13"/>
          <p:cNvSpPr txBox="1"/>
          <p:nvPr/>
        </p:nvSpPr>
        <p:spPr>
          <a:xfrm>
            <a:off x="9117627" y="2669057"/>
            <a:ext cx="758541" cy="338554"/>
          </a:xfrm>
          <a:prstGeom prst="rect">
            <a:avLst/>
          </a:prstGeom>
          <a:noFill/>
        </p:spPr>
        <p:txBody>
          <a:bodyPr wrap="none" rtlCol="0">
            <a:spAutoFit/>
          </a:bodyPr>
          <a:lstStyle/>
          <a:p>
            <a:r>
              <a:rPr lang="en-US" sz="1600" b="1" dirty="0" smtClean="0"/>
              <a:t>14,906</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82% of those diagnosed with HIV in 2014 had documented HIV-related care within 3 months of diagnosis</a:t>
            </a:r>
          </a:p>
          <a:p>
            <a:pPr marL="285750" indent="-285750">
              <a:buFont typeface="Wingdings" panose="05000000000000000000" pitchFamily="2" charset="2"/>
              <a:buChar char="Ø"/>
            </a:pPr>
            <a:r>
              <a:rPr lang="en-US" sz="1400" dirty="0" smtClean="0"/>
              <a:t>79% of PLWH in care had a suppressed viral load in 2014</a:t>
            </a:r>
            <a:endParaRPr lang="en-US" sz="1400" dirty="0"/>
          </a:p>
        </p:txBody>
      </p:sp>
      <p:sp>
        <p:nvSpPr>
          <p:cNvPr id="16" name="TextBox 15"/>
          <p:cNvSpPr txBox="1"/>
          <p:nvPr/>
        </p:nvSpPr>
        <p:spPr>
          <a:xfrm>
            <a:off x="7068958" y="2424567"/>
            <a:ext cx="590877" cy="369332"/>
          </a:xfrm>
          <a:prstGeom prst="rect">
            <a:avLst/>
          </a:prstGeom>
          <a:noFill/>
        </p:spPr>
        <p:txBody>
          <a:bodyPr wrap="square" rtlCol="0">
            <a:spAutoFit/>
          </a:bodyPr>
          <a:lstStyle/>
          <a:p>
            <a:r>
              <a:rPr lang="en-US" b="1" dirty="0" smtClean="0">
                <a:solidFill>
                  <a:schemeClr val="bg1"/>
                </a:solidFill>
              </a:rPr>
              <a:t>72%</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16,845</a:t>
            </a:r>
            <a:endParaRPr lang="en-US" sz="1600" b="1" dirty="0"/>
          </a:p>
        </p:txBody>
      </p:sp>
    </p:spTree>
    <p:extLst>
      <p:ext uri="{BB962C8B-B14F-4D97-AF65-F5344CB8AC3E}">
        <p14:creationId xmlns:p14="http://schemas.microsoft.com/office/powerpoint/2010/main" val="190587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White Heterosexual, </a:t>
            </a:r>
            <a:r>
              <a:rPr lang="en-US" sz="3000" b="1" dirty="0"/>
              <a:t>2014</a:t>
            </a:r>
          </a:p>
        </p:txBody>
      </p:sp>
      <p:sp>
        <p:nvSpPr>
          <p:cNvPr id="10" name="TextBox 9"/>
          <p:cNvSpPr txBox="1"/>
          <p:nvPr/>
        </p:nvSpPr>
        <p:spPr>
          <a:xfrm>
            <a:off x="2661807" y="1539466"/>
            <a:ext cx="1145119" cy="338554"/>
          </a:xfrm>
          <a:prstGeom prst="rect">
            <a:avLst/>
          </a:prstGeom>
          <a:noFill/>
        </p:spPr>
        <p:txBody>
          <a:bodyPr wrap="square" rtlCol="0">
            <a:spAutoFit/>
          </a:bodyPr>
          <a:lstStyle/>
          <a:p>
            <a:r>
              <a:rPr lang="en-US" sz="1600" b="1" dirty="0" smtClean="0"/>
              <a:t>4,740</a:t>
            </a:r>
            <a:endParaRPr lang="en-US" sz="1600" b="1" dirty="0"/>
          </a:p>
        </p:txBody>
      </p:sp>
      <p:sp>
        <p:nvSpPr>
          <p:cNvPr id="11" name="TextBox 10"/>
          <p:cNvSpPr txBox="1"/>
          <p:nvPr/>
        </p:nvSpPr>
        <p:spPr>
          <a:xfrm>
            <a:off x="4811273" y="1730539"/>
            <a:ext cx="914400" cy="338554"/>
          </a:xfrm>
          <a:prstGeom prst="rect">
            <a:avLst/>
          </a:prstGeom>
          <a:noFill/>
        </p:spPr>
        <p:txBody>
          <a:bodyPr wrap="square" rtlCol="0">
            <a:spAutoFit/>
          </a:bodyPr>
          <a:lstStyle/>
          <a:p>
            <a:r>
              <a:rPr lang="en-US" sz="1600" b="1" dirty="0" smtClean="0"/>
              <a:t>4,393</a:t>
            </a:r>
            <a:endParaRPr lang="en-US" sz="1600" b="1" dirty="0"/>
          </a:p>
        </p:txBody>
      </p:sp>
      <p:sp>
        <p:nvSpPr>
          <p:cNvPr id="12" name="TextBox 11"/>
          <p:cNvSpPr txBox="1"/>
          <p:nvPr/>
        </p:nvSpPr>
        <p:spPr>
          <a:xfrm>
            <a:off x="6985852" y="2173739"/>
            <a:ext cx="914400" cy="338554"/>
          </a:xfrm>
          <a:prstGeom prst="rect">
            <a:avLst/>
          </a:prstGeom>
          <a:noFill/>
        </p:spPr>
        <p:txBody>
          <a:bodyPr wrap="square" rtlCol="0">
            <a:spAutoFit/>
          </a:bodyPr>
          <a:lstStyle/>
          <a:p>
            <a:r>
              <a:rPr lang="en-US" sz="1600" b="1" dirty="0" smtClean="0"/>
              <a:t>3,496</a:t>
            </a:r>
            <a:endParaRPr lang="en-US" sz="1600" b="1" dirty="0"/>
          </a:p>
        </p:txBody>
      </p:sp>
      <p:sp>
        <p:nvSpPr>
          <p:cNvPr id="14" name="TextBox 13"/>
          <p:cNvSpPr txBox="1"/>
          <p:nvPr/>
        </p:nvSpPr>
        <p:spPr>
          <a:xfrm>
            <a:off x="9127460" y="2494692"/>
            <a:ext cx="654346" cy="338554"/>
          </a:xfrm>
          <a:prstGeom prst="rect">
            <a:avLst/>
          </a:prstGeom>
          <a:noFill/>
        </p:spPr>
        <p:txBody>
          <a:bodyPr wrap="none" rtlCol="0">
            <a:spAutoFit/>
          </a:bodyPr>
          <a:lstStyle/>
          <a:p>
            <a:r>
              <a:rPr lang="en-US" sz="1600" b="1" dirty="0" smtClean="0"/>
              <a:t>2,986</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86% of those diagnosed with HIV in 2014 had documented HIV-related care within 3 months of diagnosis</a:t>
            </a:r>
          </a:p>
          <a:p>
            <a:pPr marL="285750" indent="-285750">
              <a:buFont typeface="Wingdings" panose="05000000000000000000" pitchFamily="2" charset="2"/>
              <a:buChar char="Ø"/>
            </a:pPr>
            <a:r>
              <a:rPr lang="en-US" sz="1400" dirty="0" smtClean="0"/>
              <a:t>85% of PLWH in care had a suppressed viral load in 2014</a:t>
            </a:r>
            <a:endParaRPr lang="en-US" sz="1400" dirty="0"/>
          </a:p>
        </p:txBody>
      </p:sp>
      <p:sp>
        <p:nvSpPr>
          <p:cNvPr id="16" name="TextBox 15"/>
          <p:cNvSpPr txBox="1"/>
          <p:nvPr/>
        </p:nvSpPr>
        <p:spPr>
          <a:xfrm>
            <a:off x="7068958" y="2416917"/>
            <a:ext cx="590877" cy="369332"/>
          </a:xfrm>
          <a:prstGeom prst="rect">
            <a:avLst/>
          </a:prstGeom>
          <a:noFill/>
        </p:spPr>
        <p:txBody>
          <a:bodyPr wrap="square" rtlCol="0">
            <a:spAutoFit/>
          </a:bodyPr>
          <a:lstStyle/>
          <a:p>
            <a:r>
              <a:rPr lang="en-US" b="1" dirty="0" smtClean="0">
                <a:solidFill>
                  <a:schemeClr val="bg1"/>
                </a:solidFill>
              </a:rPr>
              <a:t>74%</a:t>
            </a:r>
            <a:endParaRPr lang="en-US" b="1" dirty="0">
              <a:solidFill>
                <a:schemeClr val="bg1"/>
              </a:solidFill>
            </a:endParaRPr>
          </a:p>
        </p:txBody>
      </p:sp>
      <p:sp>
        <p:nvSpPr>
          <p:cNvPr id="13" name="TextBox 12"/>
          <p:cNvSpPr txBox="1"/>
          <p:nvPr/>
        </p:nvSpPr>
        <p:spPr>
          <a:xfrm>
            <a:off x="6985852" y="2978916"/>
            <a:ext cx="914400" cy="338554"/>
          </a:xfrm>
          <a:prstGeom prst="rect">
            <a:avLst/>
          </a:prstGeom>
          <a:noFill/>
        </p:spPr>
        <p:txBody>
          <a:bodyPr wrap="square" rtlCol="0">
            <a:spAutoFit/>
          </a:bodyPr>
          <a:lstStyle/>
          <a:p>
            <a:r>
              <a:rPr lang="en-US" sz="1600" b="1" dirty="0" smtClean="0"/>
              <a:t>3,138</a:t>
            </a:r>
            <a:endParaRPr lang="en-US" sz="1600" b="1" dirty="0"/>
          </a:p>
        </p:txBody>
      </p:sp>
    </p:spTree>
    <p:extLst>
      <p:ext uri="{BB962C8B-B14F-4D97-AF65-F5344CB8AC3E}">
        <p14:creationId xmlns:p14="http://schemas.microsoft.com/office/powerpoint/2010/main" val="315687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t>Definitions</a:t>
            </a:r>
            <a:endParaRPr lang="en-US" b="1" dirty="0"/>
          </a:p>
        </p:txBody>
      </p:sp>
      <p:sp>
        <p:nvSpPr>
          <p:cNvPr id="3" name="Content Placeholder 2"/>
          <p:cNvSpPr>
            <a:spLocks noGrp="1"/>
          </p:cNvSpPr>
          <p:nvPr>
            <p:ph idx="1"/>
          </p:nvPr>
        </p:nvSpPr>
        <p:spPr>
          <a:xfrm>
            <a:off x="858644" y="914400"/>
            <a:ext cx="9547302" cy="5441795"/>
          </a:xfrm>
        </p:spPr>
        <p:txBody>
          <a:bodyPr>
            <a:noAutofit/>
          </a:bodyPr>
          <a:lstStyle/>
          <a:p>
            <a:pPr marL="0" indent="0">
              <a:buNone/>
            </a:pPr>
            <a:r>
              <a:rPr lang="en-US" sz="2000" b="1" dirty="0"/>
              <a:t>The diagnosis-based HIV care continuum shows each step of the continuum as a percentage of the number of people living with </a:t>
            </a:r>
            <a:r>
              <a:rPr lang="en-US" sz="2000" b="1" dirty="0" smtClean="0"/>
              <a:t>diagnosed HIV as of the end of </a:t>
            </a:r>
            <a:r>
              <a:rPr lang="en-US" sz="2000" b="1" dirty="0"/>
              <a:t>2014.</a:t>
            </a:r>
            <a:endParaRPr lang="en-US" sz="2000" dirty="0"/>
          </a:p>
          <a:p>
            <a:r>
              <a:rPr lang="en-US" sz="2000" b="1" u="sng" dirty="0"/>
              <a:t>HIV Diagnosed</a:t>
            </a:r>
            <a:r>
              <a:rPr lang="en-US" sz="2000" dirty="0"/>
              <a:t>:  The number of persons known to be diagnosed and living </a:t>
            </a:r>
            <a:r>
              <a:rPr lang="en-US" sz="2000" dirty="0" smtClean="0"/>
              <a:t>in Florida with </a:t>
            </a:r>
            <a:r>
              <a:rPr lang="en-US" sz="2000" dirty="0"/>
              <a:t>HIV disease </a:t>
            </a:r>
            <a:r>
              <a:rPr lang="en-US" sz="2000" dirty="0" smtClean="0"/>
              <a:t>(PLWH) through </a:t>
            </a:r>
            <a:r>
              <a:rPr lang="en-US" sz="2000" dirty="0"/>
              <a:t>2014, regardless </a:t>
            </a:r>
            <a:r>
              <a:rPr lang="en-US" sz="2000" dirty="0" smtClean="0"/>
              <a:t>of AIDS status or where </a:t>
            </a:r>
            <a:r>
              <a:rPr lang="en-US" sz="2000" dirty="0"/>
              <a:t>diagnosed, as of 06/30/2015</a:t>
            </a:r>
            <a:r>
              <a:rPr lang="en-US" sz="2000" dirty="0" smtClean="0"/>
              <a:t>.</a:t>
            </a:r>
            <a:endParaRPr lang="en-US" sz="2000" dirty="0"/>
          </a:p>
          <a:p>
            <a:r>
              <a:rPr lang="en-US" sz="2000" b="1" u="sng" dirty="0"/>
              <a:t>Ever in Care</a:t>
            </a:r>
            <a:r>
              <a:rPr lang="en-US" sz="2000" dirty="0"/>
              <a:t>:  </a:t>
            </a:r>
            <a:r>
              <a:rPr lang="en-US" sz="2000" dirty="0" smtClean="0"/>
              <a:t>PLWH with at least 1 documented viral load (VL) or CD4 lab, medical visit or prescription since HIV diagnosis. </a:t>
            </a:r>
          </a:p>
          <a:p>
            <a:r>
              <a:rPr lang="en-US" sz="2000" b="1" u="sng" dirty="0" smtClean="0"/>
              <a:t>In </a:t>
            </a:r>
            <a:r>
              <a:rPr lang="en-US" sz="2000" b="1" u="sng" dirty="0"/>
              <a:t>care</a:t>
            </a:r>
            <a:r>
              <a:rPr lang="en-US" sz="2000" b="1" dirty="0"/>
              <a:t>: </a:t>
            </a:r>
            <a:r>
              <a:rPr lang="en-US" sz="2000" dirty="0" smtClean="0"/>
              <a:t>PLWH with at </a:t>
            </a:r>
            <a:r>
              <a:rPr lang="en-US" sz="2000" dirty="0"/>
              <a:t>least 1 documented  VL or CD4 </a:t>
            </a:r>
            <a:r>
              <a:rPr lang="en-US" sz="2000" dirty="0" smtClean="0"/>
              <a:t>lab, medical visit or prescription </a:t>
            </a:r>
            <a:r>
              <a:rPr lang="en-US" sz="2000" dirty="0"/>
              <a:t>in 2014</a:t>
            </a:r>
            <a:r>
              <a:rPr lang="en-US" sz="2000" dirty="0" smtClean="0"/>
              <a:t>.</a:t>
            </a:r>
            <a:endParaRPr lang="en-US" sz="2000" dirty="0"/>
          </a:p>
          <a:p>
            <a:pPr lvl="0"/>
            <a:r>
              <a:rPr lang="en-US" sz="2000" b="1" u="sng" dirty="0"/>
              <a:t>Retained in care</a:t>
            </a:r>
            <a:r>
              <a:rPr lang="en-US" sz="2000" b="1" dirty="0"/>
              <a:t>:</a:t>
            </a:r>
            <a:r>
              <a:rPr lang="en-US" sz="2000" dirty="0"/>
              <a:t>  PLWH </a:t>
            </a:r>
            <a:r>
              <a:rPr lang="en-US" sz="2000" dirty="0" smtClean="0"/>
              <a:t>with </a:t>
            </a:r>
            <a:r>
              <a:rPr lang="en-US" sz="2000" dirty="0"/>
              <a:t>2 or more </a:t>
            </a:r>
            <a:r>
              <a:rPr lang="en-US" sz="2000" dirty="0" smtClean="0"/>
              <a:t>documented </a:t>
            </a:r>
            <a:r>
              <a:rPr lang="en-US" sz="2000" dirty="0"/>
              <a:t> VL or CD4 </a:t>
            </a:r>
            <a:r>
              <a:rPr lang="en-US" sz="2000" dirty="0" smtClean="0"/>
              <a:t>labs, medical visits or prescriptions (at least 3 months apart) in 2014.</a:t>
            </a:r>
          </a:p>
          <a:p>
            <a:r>
              <a:rPr lang="en-US" sz="2000" b="1" u="sng" dirty="0"/>
              <a:t>On ART</a:t>
            </a:r>
            <a:r>
              <a:rPr lang="en-US" sz="2000" dirty="0"/>
              <a:t>:  Estimated PLWH on antiretroviral therapy (ART) in 2014.  The 2013 FL MMP data are used to estimate the number and percentage of people receiving medical care and who have a documented ART prescription in their medical records in the observed year. </a:t>
            </a:r>
            <a:r>
              <a:rPr lang="en-US" sz="2000" dirty="0" smtClean="0"/>
              <a:t>From </a:t>
            </a:r>
            <a:r>
              <a:rPr lang="en-US" sz="2000" dirty="0"/>
              <a:t>the 2013 FL MMP data, 95% of those in care were on ART</a:t>
            </a:r>
            <a:r>
              <a:rPr lang="en-US" sz="2000" dirty="0" smtClean="0"/>
              <a:t>.</a:t>
            </a:r>
            <a:endParaRPr lang="en-US" sz="2000" dirty="0"/>
          </a:p>
          <a:p>
            <a:r>
              <a:rPr lang="en-US" sz="2000" b="1" u="sng" dirty="0"/>
              <a:t>Suppressed Viral Load</a:t>
            </a:r>
            <a:r>
              <a:rPr lang="en-US" sz="2000" dirty="0"/>
              <a:t>:  PLWH with a suppressed viral load (&lt;200 copies/mL) on the last viral load in 2014</a:t>
            </a:r>
            <a:r>
              <a:rPr lang="en-US" sz="2000" dirty="0" smtClean="0"/>
              <a:t>.</a:t>
            </a:r>
            <a:endParaRPr lang="en-US" sz="2000" dirty="0"/>
          </a:p>
        </p:txBody>
      </p:sp>
    </p:spTree>
    <p:extLst>
      <p:ext uri="{BB962C8B-B14F-4D97-AF65-F5344CB8AC3E}">
        <p14:creationId xmlns:p14="http://schemas.microsoft.com/office/powerpoint/2010/main" val="48063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Black Heterosexual,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29,488</a:t>
            </a:r>
            <a:endParaRPr lang="en-US" sz="1600" b="1" dirty="0"/>
          </a:p>
        </p:txBody>
      </p:sp>
      <p:sp>
        <p:nvSpPr>
          <p:cNvPr id="11" name="TextBox 10"/>
          <p:cNvSpPr txBox="1"/>
          <p:nvPr/>
        </p:nvSpPr>
        <p:spPr>
          <a:xfrm>
            <a:off x="4722785" y="1878020"/>
            <a:ext cx="914400" cy="338554"/>
          </a:xfrm>
          <a:prstGeom prst="rect">
            <a:avLst/>
          </a:prstGeom>
          <a:noFill/>
        </p:spPr>
        <p:txBody>
          <a:bodyPr wrap="square" rtlCol="0">
            <a:spAutoFit/>
          </a:bodyPr>
          <a:lstStyle/>
          <a:p>
            <a:r>
              <a:rPr lang="en-US" sz="1600" b="1" dirty="0" smtClean="0"/>
              <a:t>25,964</a:t>
            </a:r>
            <a:endParaRPr lang="en-US" sz="1600" b="1" dirty="0"/>
          </a:p>
        </p:txBody>
      </p:sp>
      <p:sp>
        <p:nvSpPr>
          <p:cNvPr id="12" name="TextBox 11"/>
          <p:cNvSpPr txBox="1"/>
          <p:nvPr/>
        </p:nvSpPr>
        <p:spPr>
          <a:xfrm>
            <a:off x="6907196" y="2294637"/>
            <a:ext cx="914400" cy="338554"/>
          </a:xfrm>
          <a:prstGeom prst="rect">
            <a:avLst/>
          </a:prstGeom>
          <a:noFill/>
        </p:spPr>
        <p:txBody>
          <a:bodyPr wrap="square" rtlCol="0">
            <a:spAutoFit/>
          </a:bodyPr>
          <a:lstStyle/>
          <a:p>
            <a:r>
              <a:rPr lang="en-US" sz="1600" b="1" dirty="0" smtClean="0"/>
              <a:t>20,500</a:t>
            </a:r>
            <a:endParaRPr lang="en-US" sz="1600" b="1" dirty="0"/>
          </a:p>
        </p:txBody>
      </p:sp>
      <p:sp>
        <p:nvSpPr>
          <p:cNvPr id="14" name="TextBox 13"/>
          <p:cNvSpPr txBox="1"/>
          <p:nvPr/>
        </p:nvSpPr>
        <p:spPr>
          <a:xfrm>
            <a:off x="9235615" y="2793957"/>
            <a:ext cx="758541" cy="338554"/>
          </a:xfrm>
          <a:prstGeom prst="rect">
            <a:avLst/>
          </a:prstGeom>
          <a:noFill/>
        </p:spPr>
        <p:txBody>
          <a:bodyPr wrap="none" rtlCol="0">
            <a:spAutoFit/>
          </a:bodyPr>
          <a:lstStyle/>
          <a:p>
            <a:r>
              <a:rPr lang="en-US" sz="1600" b="1" dirty="0" smtClean="0"/>
              <a:t>15,784</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76% of those diagnosed with HIV in 2014 had documented HIV-related care within 3 months of diagnosis</a:t>
            </a:r>
          </a:p>
          <a:p>
            <a:pPr marL="285750" indent="-285750">
              <a:buFont typeface="Wingdings" panose="05000000000000000000" pitchFamily="2" charset="2"/>
              <a:buChar char="Ø"/>
            </a:pPr>
            <a:r>
              <a:rPr lang="en-US" sz="1400" dirty="0" smtClean="0"/>
              <a:t>77% of PLWH in care had a suppressed viral load in 2014</a:t>
            </a:r>
            <a:endParaRPr lang="en-US" sz="1400" dirty="0"/>
          </a:p>
        </p:txBody>
      </p:sp>
      <p:sp>
        <p:nvSpPr>
          <p:cNvPr id="16" name="TextBox 15"/>
          <p:cNvSpPr txBox="1"/>
          <p:nvPr/>
        </p:nvSpPr>
        <p:spPr>
          <a:xfrm>
            <a:off x="7068958" y="2537457"/>
            <a:ext cx="590877" cy="369332"/>
          </a:xfrm>
          <a:prstGeom prst="rect">
            <a:avLst/>
          </a:prstGeom>
          <a:noFill/>
        </p:spPr>
        <p:txBody>
          <a:bodyPr wrap="square" rtlCol="0">
            <a:spAutoFit/>
          </a:bodyPr>
          <a:lstStyle/>
          <a:p>
            <a:r>
              <a:rPr lang="en-US" b="1" dirty="0" smtClean="0">
                <a:solidFill>
                  <a:schemeClr val="bg1"/>
                </a:solidFill>
              </a:rPr>
              <a:t>70%</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18,243</a:t>
            </a:r>
            <a:endParaRPr lang="en-US" sz="1600" b="1" dirty="0"/>
          </a:p>
        </p:txBody>
      </p:sp>
    </p:spTree>
    <p:extLst>
      <p:ext uri="{BB962C8B-B14F-4D97-AF65-F5344CB8AC3E}">
        <p14:creationId xmlns:p14="http://schemas.microsoft.com/office/powerpoint/2010/main" val="2455945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Hispanic Heterosexual, </a:t>
            </a:r>
            <a:r>
              <a:rPr lang="en-US" sz="3000" b="1" dirty="0"/>
              <a:t>2014</a:t>
            </a:r>
          </a:p>
        </p:txBody>
      </p:sp>
      <p:sp>
        <p:nvSpPr>
          <p:cNvPr id="10" name="TextBox 9"/>
          <p:cNvSpPr txBox="1"/>
          <p:nvPr/>
        </p:nvSpPr>
        <p:spPr>
          <a:xfrm>
            <a:off x="2573319" y="1539466"/>
            <a:ext cx="1145119" cy="338554"/>
          </a:xfrm>
          <a:prstGeom prst="rect">
            <a:avLst/>
          </a:prstGeom>
          <a:noFill/>
        </p:spPr>
        <p:txBody>
          <a:bodyPr wrap="square" rtlCol="0">
            <a:spAutoFit/>
          </a:bodyPr>
          <a:lstStyle/>
          <a:p>
            <a:r>
              <a:rPr lang="en-US" sz="1600" b="1" dirty="0" smtClean="0"/>
              <a:t>6,225</a:t>
            </a:r>
            <a:endParaRPr lang="en-US" sz="1600" b="1" dirty="0"/>
          </a:p>
        </p:txBody>
      </p:sp>
      <p:sp>
        <p:nvSpPr>
          <p:cNvPr id="11" name="TextBox 10"/>
          <p:cNvSpPr txBox="1"/>
          <p:nvPr/>
        </p:nvSpPr>
        <p:spPr>
          <a:xfrm>
            <a:off x="4814646" y="1809196"/>
            <a:ext cx="914400" cy="338554"/>
          </a:xfrm>
          <a:prstGeom prst="rect">
            <a:avLst/>
          </a:prstGeom>
          <a:noFill/>
        </p:spPr>
        <p:txBody>
          <a:bodyPr wrap="square" rtlCol="0">
            <a:spAutoFit/>
          </a:bodyPr>
          <a:lstStyle/>
          <a:p>
            <a:r>
              <a:rPr lang="en-US" sz="1600" b="1" dirty="0" smtClean="0"/>
              <a:t>5,609</a:t>
            </a:r>
            <a:endParaRPr lang="en-US" sz="1600" b="1" dirty="0"/>
          </a:p>
        </p:txBody>
      </p:sp>
      <p:sp>
        <p:nvSpPr>
          <p:cNvPr id="12" name="TextBox 11"/>
          <p:cNvSpPr txBox="1"/>
          <p:nvPr/>
        </p:nvSpPr>
        <p:spPr>
          <a:xfrm>
            <a:off x="6907196" y="2294637"/>
            <a:ext cx="914400" cy="338554"/>
          </a:xfrm>
          <a:prstGeom prst="rect">
            <a:avLst/>
          </a:prstGeom>
          <a:noFill/>
        </p:spPr>
        <p:txBody>
          <a:bodyPr wrap="square" rtlCol="0">
            <a:spAutoFit/>
          </a:bodyPr>
          <a:lstStyle/>
          <a:p>
            <a:r>
              <a:rPr lang="en-US" sz="1600" b="1" dirty="0" smtClean="0"/>
              <a:t>4,318</a:t>
            </a:r>
            <a:endParaRPr lang="en-US" sz="1600" b="1" dirty="0"/>
          </a:p>
        </p:txBody>
      </p:sp>
      <p:sp>
        <p:nvSpPr>
          <p:cNvPr id="14" name="TextBox 13"/>
          <p:cNvSpPr txBox="1"/>
          <p:nvPr/>
        </p:nvSpPr>
        <p:spPr>
          <a:xfrm>
            <a:off x="9176621" y="2593902"/>
            <a:ext cx="654346" cy="338554"/>
          </a:xfrm>
          <a:prstGeom prst="rect">
            <a:avLst/>
          </a:prstGeom>
          <a:noFill/>
        </p:spPr>
        <p:txBody>
          <a:bodyPr wrap="none" rtlCol="0">
            <a:spAutoFit/>
          </a:bodyPr>
          <a:lstStyle/>
          <a:p>
            <a:r>
              <a:rPr lang="en-US" sz="1600" b="1" dirty="0" smtClean="0"/>
              <a:t>3,689</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87% of those diagnosed with HIV in 2014 had documented HIV-related care within 3 months of diagnosis</a:t>
            </a:r>
          </a:p>
          <a:p>
            <a:pPr marL="285750" indent="-285750">
              <a:buFont typeface="Wingdings" panose="05000000000000000000" pitchFamily="2" charset="2"/>
              <a:buChar char="Ø"/>
            </a:pPr>
            <a:r>
              <a:rPr lang="en-US" sz="1400" dirty="0" smtClean="0"/>
              <a:t>85% of PLWH in care had a suppressed viral load in 2014</a:t>
            </a:r>
            <a:endParaRPr lang="en-US" sz="1400" dirty="0"/>
          </a:p>
        </p:txBody>
      </p:sp>
      <p:sp>
        <p:nvSpPr>
          <p:cNvPr id="16" name="TextBox 15"/>
          <p:cNvSpPr txBox="1"/>
          <p:nvPr/>
        </p:nvSpPr>
        <p:spPr>
          <a:xfrm>
            <a:off x="7068958" y="2526168"/>
            <a:ext cx="590877" cy="369332"/>
          </a:xfrm>
          <a:prstGeom prst="rect">
            <a:avLst/>
          </a:prstGeom>
          <a:noFill/>
        </p:spPr>
        <p:txBody>
          <a:bodyPr wrap="square" rtlCol="0">
            <a:spAutoFit/>
          </a:bodyPr>
          <a:lstStyle/>
          <a:p>
            <a:r>
              <a:rPr lang="en-US" b="1" dirty="0" smtClean="0">
                <a:solidFill>
                  <a:schemeClr val="bg1"/>
                </a:solidFill>
              </a:rPr>
              <a:t>69%</a:t>
            </a:r>
            <a:endParaRPr lang="en-US" b="1" dirty="0">
              <a:solidFill>
                <a:schemeClr val="bg1"/>
              </a:solidFill>
            </a:endParaRPr>
          </a:p>
        </p:txBody>
      </p:sp>
      <p:sp>
        <p:nvSpPr>
          <p:cNvPr id="13" name="TextBox 12"/>
          <p:cNvSpPr txBox="1"/>
          <p:nvPr/>
        </p:nvSpPr>
        <p:spPr>
          <a:xfrm>
            <a:off x="6907196" y="2978916"/>
            <a:ext cx="914400" cy="338554"/>
          </a:xfrm>
          <a:prstGeom prst="rect">
            <a:avLst/>
          </a:prstGeom>
          <a:noFill/>
        </p:spPr>
        <p:txBody>
          <a:bodyPr wrap="square" rtlCol="0">
            <a:spAutoFit/>
          </a:bodyPr>
          <a:lstStyle/>
          <a:p>
            <a:r>
              <a:rPr lang="en-US" sz="1600" b="1" dirty="0" smtClean="0"/>
              <a:t>3,936</a:t>
            </a:r>
            <a:endParaRPr lang="en-US" sz="1600" b="1" dirty="0"/>
          </a:p>
        </p:txBody>
      </p:sp>
    </p:spTree>
    <p:extLst>
      <p:ext uri="{BB962C8B-B14F-4D97-AF65-F5344CB8AC3E}">
        <p14:creationId xmlns:p14="http://schemas.microsoft.com/office/powerpoint/2010/main" val="1787272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Black Heterosexual Females, </a:t>
            </a:r>
            <a:r>
              <a:rPr lang="en-US" sz="3000" b="1" dirty="0"/>
              <a:t>2014</a:t>
            </a:r>
          </a:p>
        </p:txBody>
      </p:sp>
      <p:sp>
        <p:nvSpPr>
          <p:cNvPr id="10" name="TextBox 9"/>
          <p:cNvSpPr txBox="1"/>
          <p:nvPr/>
        </p:nvSpPr>
        <p:spPr>
          <a:xfrm>
            <a:off x="2642146" y="1539466"/>
            <a:ext cx="1145119" cy="338554"/>
          </a:xfrm>
          <a:prstGeom prst="rect">
            <a:avLst/>
          </a:prstGeom>
          <a:noFill/>
        </p:spPr>
        <p:txBody>
          <a:bodyPr wrap="square" rtlCol="0">
            <a:spAutoFit/>
          </a:bodyPr>
          <a:lstStyle/>
          <a:p>
            <a:r>
              <a:rPr lang="en-US" sz="1600" b="1" dirty="0" smtClean="0"/>
              <a:t>18,503</a:t>
            </a:r>
            <a:endParaRPr lang="en-US" sz="1600" b="1" dirty="0"/>
          </a:p>
        </p:txBody>
      </p:sp>
      <p:sp>
        <p:nvSpPr>
          <p:cNvPr id="11" name="TextBox 10"/>
          <p:cNvSpPr txBox="1"/>
          <p:nvPr/>
        </p:nvSpPr>
        <p:spPr>
          <a:xfrm>
            <a:off x="4824478" y="1809196"/>
            <a:ext cx="914400" cy="338554"/>
          </a:xfrm>
          <a:prstGeom prst="rect">
            <a:avLst/>
          </a:prstGeom>
          <a:noFill/>
        </p:spPr>
        <p:txBody>
          <a:bodyPr wrap="square" rtlCol="0">
            <a:spAutoFit/>
          </a:bodyPr>
          <a:lstStyle/>
          <a:p>
            <a:r>
              <a:rPr lang="en-US" sz="1600" b="1" dirty="0" smtClean="0"/>
              <a:t>16,494</a:t>
            </a:r>
            <a:endParaRPr lang="en-US" sz="1600" b="1" dirty="0"/>
          </a:p>
        </p:txBody>
      </p:sp>
      <p:sp>
        <p:nvSpPr>
          <p:cNvPr id="14" name="TextBox 13"/>
          <p:cNvSpPr txBox="1"/>
          <p:nvPr/>
        </p:nvSpPr>
        <p:spPr>
          <a:xfrm>
            <a:off x="9176621" y="2593902"/>
            <a:ext cx="758541" cy="338554"/>
          </a:xfrm>
          <a:prstGeom prst="rect">
            <a:avLst/>
          </a:prstGeom>
          <a:noFill/>
        </p:spPr>
        <p:txBody>
          <a:bodyPr wrap="none" rtlCol="0">
            <a:spAutoFit/>
          </a:bodyPr>
          <a:lstStyle/>
          <a:p>
            <a:r>
              <a:rPr lang="en-US" sz="1600" b="1" dirty="0" smtClean="0"/>
              <a:t>10,185</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78% of those diagnosed with HIV in 2014 had documented HIV-related care within 3 months of diagnosis</a:t>
            </a:r>
          </a:p>
          <a:p>
            <a:pPr marL="285750" indent="-285750">
              <a:buFont typeface="Wingdings" panose="05000000000000000000" pitchFamily="2" charset="2"/>
              <a:buChar char="Ø"/>
            </a:pPr>
            <a:r>
              <a:rPr lang="en-US" sz="1400" dirty="0" smtClean="0"/>
              <a:t>77% of PLWH in care had a suppressed viral load in 2014</a:t>
            </a:r>
            <a:endParaRPr lang="en-US" sz="1400" dirty="0"/>
          </a:p>
        </p:txBody>
      </p:sp>
      <p:sp>
        <p:nvSpPr>
          <p:cNvPr id="16" name="TextBox 15"/>
          <p:cNvSpPr txBox="1"/>
          <p:nvPr/>
        </p:nvSpPr>
        <p:spPr>
          <a:xfrm>
            <a:off x="7068958" y="2481012"/>
            <a:ext cx="590877" cy="369332"/>
          </a:xfrm>
          <a:prstGeom prst="rect">
            <a:avLst/>
          </a:prstGeom>
          <a:noFill/>
        </p:spPr>
        <p:txBody>
          <a:bodyPr wrap="square" rtlCol="0">
            <a:spAutoFit/>
          </a:bodyPr>
          <a:lstStyle/>
          <a:p>
            <a:r>
              <a:rPr lang="en-US" b="1" dirty="0" smtClean="0">
                <a:solidFill>
                  <a:schemeClr val="bg1"/>
                </a:solidFill>
              </a:rPr>
              <a:t>72%</a:t>
            </a:r>
            <a:endParaRPr lang="en-US" b="1" dirty="0">
              <a:solidFill>
                <a:schemeClr val="bg1"/>
              </a:solidFill>
            </a:endParaRPr>
          </a:p>
        </p:txBody>
      </p:sp>
      <p:sp>
        <p:nvSpPr>
          <p:cNvPr id="13" name="TextBox 12"/>
          <p:cNvSpPr txBox="1"/>
          <p:nvPr/>
        </p:nvSpPr>
        <p:spPr>
          <a:xfrm>
            <a:off x="6936692" y="2978916"/>
            <a:ext cx="914400" cy="338554"/>
          </a:xfrm>
          <a:prstGeom prst="rect">
            <a:avLst/>
          </a:prstGeom>
          <a:noFill/>
        </p:spPr>
        <p:txBody>
          <a:bodyPr wrap="square" rtlCol="0">
            <a:spAutoFit/>
          </a:bodyPr>
          <a:lstStyle/>
          <a:p>
            <a:r>
              <a:rPr lang="en-US" sz="1600" b="1" dirty="0" smtClean="0"/>
              <a:t>11,777</a:t>
            </a:r>
            <a:endParaRPr lang="en-US" sz="1600" b="1" dirty="0"/>
          </a:p>
        </p:txBody>
      </p:sp>
      <p:sp>
        <p:nvSpPr>
          <p:cNvPr id="17" name="TextBox 16"/>
          <p:cNvSpPr txBox="1"/>
          <p:nvPr/>
        </p:nvSpPr>
        <p:spPr>
          <a:xfrm>
            <a:off x="6953259" y="2274973"/>
            <a:ext cx="914400" cy="338554"/>
          </a:xfrm>
          <a:prstGeom prst="rect">
            <a:avLst/>
          </a:prstGeom>
          <a:noFill/>
        </p:spPr>
        <p:txBody>
          <a:bodyPr wrap="square" rtlCol="0">
            <a:spAutoFit/>
          </a:bodyPr>
          <a:lstStyle/>
          <a:p>
            <a:r>
              <a:rPr lang="en-US" sz="1600" b="1" dirty="0" smtClean="0"/>
              <a:t>13,298</a:t>
            </a:r>
            <a:endParaRPr lang="en-US" sz="1600" b="1" dirty="0"/>
          </a:p>
        </p:txBody>
      </p:sp>
    </p:spTree>
    <p:extLst>
      <p:ext uri="{BB962C8B-B14F-4D97-AF65-F5344CB8AC3E}">
        <p14:creationId xmlns:p14="http://schemas.microsoft.com/office/powerpoint/2010/main" val="237688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5" y="1677869"/>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Black Heterosexual Males, </a:t>
            </a:r>
            <a:r>
              <a:rPr lang="en-US" sz="3000" b="1" dirty="0"/>
              <a:t>2014</a:t>
            </a:r>
          </a:p>
        </p:txBody>
      </p:sp>
      <p:sp>
        <p:nvSpPr>
          <p:cNvPr id="10" name="TextBox 9"/>
          <p:cNvSpPr txBox="1"/>
          <p:nvPr/>
        </p:nvSpPr>
        <p:spPr>
          <a:xfrm>
            <a:off x="2642146" y="1539466"/>
            <a:ext cx="1145119" cy="338554"/>
          </a:xfrm>
          <a:prstGeom prst="rect">
            <a:avLst/>
          </a:prstGeom>
          <a:noFill/>
        </p:spPr>
        <p:txBody>
          <a:bodyPr wrap="square" rtlCol="0">
            <a:spAutoFit/>
          </a:bodyPr>
          <a:lstStyle/>
          <a:p>
            <a:r>
              <a:rPr lang="en-US" sz="1600" b="1" dirty="0" smtClean="0"/>
              <a:t>10,985</a:t>
            </a:r>
            <a:endParaRPr lang="en-US" sz="1600" b="1" dirty="0"/>
          </a:p>
        </p:txBody>
      </p:sp>
      <p:sp>
        <p:nvSpPr>
          <p:cNvPr id="11" name="TextBox 10"/>
          <p:cNvSpPr txBox="1"/>
          <p:nvPr/>
        </p:nvSpPr>
        <p:spPr>
          <a:xfrm>
            <a:off x="4824478" y="1809196"/>
            <a:ext cx="914400" cy="338554"/>
          </a:xfrm>
          <a:prstGeom prst="rect">
            <a:avLst/>
          </a:prstGeom>
          <a:noFill/>
        </p:spPr>
        <p:txBody>
          <a:bodyPr wrap="square" rtlCol="0">
            <a:spAutoFit/>
          </a:bodyPr>
          <a:lstStyle/>
          <a:p>
            <a:r>
              <a:rPr lang="en-US" sz="1600" b="1" dirty="0" smtClean="0"/>
              <a:t>9,470</a:t>
            </a:r>
            <a:endParaRPr lang="en-US" sz="1600" b="1" dirty="0"/>
          </a:p>
        </p:txBody>
      </p:sp>
      <p:sp>
        <p:nvSpPr>
          <p:cNvPr id="14" name="TextBox 13"/>
          <p:cNvSpPr txBox="1"/>
          <p:nvPr/>
        </p:nvSpPr>
        <p:spPr>
          <a:xfrm>
            <a:off x="9156957" y="2792078"/>
            <a:ext cx="654346" cy="338554"/>
          </a:xfrm>
          <a:prstGeom prst="rect">
            <a:avLst/>
          </a:prstGeom>
          <a:noFill/>
        </p:spPr>
        <p:txBody>
          <a:bodyPr wrap="none" rtlCol="0">
            <a:spAutoFit/>
          </a:bodyPr>
          <a:lstStyle/>
          <a:p>
            <a:r>
              <a:rPr lang="en-US" sz="1600" b="1" dirty="0" smtClean="0"/>
              <a:t>5,599</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This bar was omitted on tables with demographic and risk breakdowns because the estimated </a:t>
            </a:r>
            <a:r>
              <a:rPr lang="en-US" sz="1400" smtClean="0">
                <a:solidFill>
                  <a:srgbClr val="7030A0"/>
                </a:solidFill>
              </a:rPr>
              <a:t>value is based </a:t>
            </a:r>
            <a:r>
              <a:rPr lang="en-US" sz="1400" dirty="0" smtClean="0">
                <a:solidFill>
                  <a:srgbClr val="7030A0"/>
                </a:solidFill>
              </a:rPr>
              <a:t>on small numbers.</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74% of those diagnosed with HIV in 2014 had documented HIV-related care within 3 months of diagnosis</a:t>
            </a:r>
          </a:p>
          <a:p>
            <a:pPr marL="285750" indent="-285750">
              <a:buFont typeface="Wingdings" panose="05000000000000000000" pitchFamily="2" charset="2"/>
              <a:buChar char="Ø"/>
            </a:pPr>
            <a:r>
              <a:rPr lang="en-US" sz="1400" smtClean="0"/>
              <a:t>78% </a:t>
            </a:r>
            <a:r>
              <a:rPr lang="en-US" sz="1400" dirty="0" smtClean="0"/>
              <a:t>of PLWH in care had a suppressed viral load in 2014</a:t>
            </a:r>
            <a:endParaRPr lang="en-US" sz="1400" dirty="0"/>
          </a:p>
        </p:txBody>
      </p:sp>
      <p:sp>
        <p:nvSpPr>
          <p:cNvPr id="16" name="TextBox 15"/>
          <p:cNvSpPr txBox="1"/>
          <p:nvPr/>
        </p:nvSpPr>
        <p:spPr>
          <a:xfrm>
            <a:off x="7068958" y="2623398"/>
            <a:ext cx="590877" cy="369332"/>
          </a:xfrm>
          <a:prstGeom prst="rect">
            <a:avLst/>
          </a:prstGeom>
          <a:noFill/>
        </p:spPr>
        <p:txBody>
          <a:bodyPr wrap="square" rtlCol="0">
            <a:spAutoFit/>
          </a:bodyPr>
          <a:lstStyle/>
          <a:p>
            <a:r>
              <a:rPr lang="en-US" b="1" dirty="0" smtClean="0">
                <a:solidFill>
                  <a:schemeClr val="bg1"/>
                </a:solidFill>
              </a:rPr>
              <a:t>66%</a:t>
            </a:r>
            <a:endParaRPr lang="en-US" b="1" dirty="0">
              <a:solidFill>
                <a:schemeClr val="bg1"/>
              </a:solidFill>
            </a:endParaRPr>
          </a:p>
        </p:txBody>
      </p:sp>
      <p:sp>
        <p:nvSpPr>
          <p:cNvPr id="13" name="TextBox 12"/>
          <p:cNvSpPr txBox="1"/>
          <p:nvPr/>
        </p:nvSpPr>
        <p:spPr>
          <a:xfrm>
            <a:off x="6936692" y="2978916"/>
            <a:ext cx="914400" cy="338554"/>
          </a:xfrm>
          <a:prstGeom prst="rect">
            <a:avLst/>
          </a:prstGeom>
          <a:noFill/>
        </p:spPr>
        <p:txBody>
          <a:bodyPr wrap="square" rtlCol="0">
            <a:spAutoFit/>
          </a:bodyPr>
          <a:lstStyle/>
          <a:p>
            <a:r>
              <a:rPr lang="en-US" sz="1600" b="1" dirty="0" smtClean="0"/>
              <a:t>6,466</a:t>
            </a:r>
            <a:endParaRPr lang="en-US" sz="1600" b="1" dirty="0"/>
          </a:p>
        </p:txBody>
      </p:sp>
      <p:sp>
        <p:nvSpPr>
          <p:cNvPr id="17" name="TextBox 16"/>
          <p:cNvSpPr txBox="1"/>
          <p:nvPr/>
        </p:nvSpPr>
        <p:spPr>
          <a:xfrm>
            <a:off x="6953259" y="2274973"/>
            <a:ext cx="914400" cy="338554"/>
          </a:xfrm>
          <a:prstGeom prst="rect">
            <a:avLst/>
          </a:prstGeom>
          <a:noFill/>
        </p:spPr>
        <p:txBody>
          <a:bodyPr wrap="square" rtlCol="0">
            <a:spAutoFit/>
          </a:bodyPr>
          <a:lstStyle/>
          <a:p>
            <a:r>
              <a:rPr lang="en-US" sz="1600" b="1" dirty="0" smtClean="0"/>
              <a:t>7,202</a:t>
            </a:r>
            <a:endParaRPr lang="en-US" sz="1600" b="1" dirty="0"/>
          </a:p>
        </p:txBody>
      </p:sp>
    </p:spTree>
    <p:extLst>
      <p:ext uri="{BB962C8B-B14F-4D97-AF65-F5344CB8AC3E}">
        <p14:creationId xmlns:p14="http://schemas.microsoft.com/office/powerpoint/2010/main" val="2426661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456" y="2475279"/>
            <a:ext cx="10515600" cy="1325563"/>
          </a:xfrm>
        </p:spPr>
        <p:txBody>
          <a:bodyPr>
            <a:normAutofit/>
          </a:bodyPr>
          <a:lstStyle/>
          <a:p>
            <a:pPr algn="ctr"/>
            <a:r>
              <a:rPr lang="en-US" sz="6000" dirty="0" smtClean="0"/>
              <a:t>By Geographical Area</a:t>
            </a:r>
            <a:endParaRPr lang="en-US" sz="6000" dirty="0"/>
          </a:p>
        </p:txBody>
      </p:sp>
    </p:spTree>
    <p:extLst>
      <p:ext uri="{BB962C8B-B14F-4D97-AF65-F5344CB8AC3E}">
        <p14:creationId xmlns:p14="http://schemas.microsoft.com/office/powerpoint/2010/main" val="1982405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Florida </a:t>
            </a:r>
            <a:r>
              <a:rPr lang="en-US" sz="3000" b="1" dirty="0"/>
              <a:t>(excl. DOC), 2014</a:t>
            </a:r>
          </a:p>
        </p:txBody>
      </p:sp>
      <p:sp>
        <p:nvSpPr>
          <p:cNvPr id="10" name="TextBox 9"/>
          <p:cNvSpPr txBox="1"/>
          <p:nvPr/>
        </p:nvSpPr>
        <p:spPr>
          <a:xfrm>
            <a:off x="2293478" y="1442902"/>
            <a:ext cx="1145119" cy="338554"/>
          </a:xfrm>
          <a:prstGeom prst="rect">
            <a:avLst/>
          </a:prstGeom>
          <a:noFill/>
        </p:spPr>
        <p:txBody>
          <a:bodyPr wrap="square" rtlCol="0">
            <a:spAutoFit/>
          </a:bodyPr>
          <a:lstStyle/>
          <a:p>
            <a:r>
              <a:rPr lang="en-US" sz="1600" b="1" dirty="0" smtClean="0"/>
              <a:t>105,884</a:t>
            </a:r>
            <a:endParaRPr lang="en-US" sz="1600" b="1" dirty="0"/>
          </a:p>
        </p:txBody>
      </p:sp>
      <p:sp>
        <p:nvSpPr>
          <p:cNvPr id="11" name="TextBox 10"/>
          <p:cNvSpPr txBox="1"/>
          <p:nvPr/>
        </p:nvSpPr>
        <p:spPr>
          <a:xfrm>
            <a:off x="4166884" y="1719953"/>
            <a:ext cx="914400" cy="338554"/>
          </a:xfrm>
          <a:prstGeom prst="rect">
            <a:avLst/>
          </a:prstGeom>
          <a:noFill/>
        </p:spPr>
        <p:txBody>
          <a:bodyPr wrap="square" rtlCol="0">
            <a:spAutoFit/>
          </a:bodyPr>
          <a:lstStyle/>
          <a:p>
            <a:r>
              <a:rPr lang="en-US" sz="1600" b="1" dirty="0" smtClean="0"/>
              <a:t>95,724</a:t>
            </a:r>
            <a:endParaRPr lang="en-US" sz="1600" b="1" dirty="0"/>
          </a:p>
        </p:txBody>
      </p:sp>
      <p:sp>
        <p:nvSpPr>
          <p:cNvPr id="12" name="TextBox 11"/>
          <p:cNvSpPr txBox="1"/>
          <p:nvPr/>
        </p:nvSpPr>
        <p:spPr>
          <a:xfrm>
            <a:off x="5876090" y="2212927"/>
            <a:ext cx="914400" cy="338554"/>
          </a:xfrm>
          <a:prstGeom prst="rect">
            <a:avLst/>
          </a:prstGeom>
          <a:noFill/>
        </p:spPr>
        <p:txBody>
          <a:bodyPr wrap="square" rtlCol="0">
            <a:spAutoFit/>
          </a:bodyPr>
          <a:lstStyle/>
          <a:p>
            <a:r>
              <a:rPr lang="en-US" sz="1600" b="1" dirty="0" smtClean="0"/>
              <a:t>75,240</a:t>
            </a:r>
            <a:endParaRPr lang="en-US" sz="1600" b="1" dirty="0"/>
          </a:p>
        </p:txBody>
      </p:sp>
      <p:sp>
        <p:nvSpPr>
          <p:cNvPr id="13" name="TextBox 12"/>
          <p:cNvSpPr txBox="1"/>
          <p:nvPr/>
        </p:nvSpPr>
        <p:spPr>
          <a:xfrm>
            <a:off x="7628052" y="2235234"/>
            <a:ext cx="1005890" cy="338554"/>
          </a:xfrm>
          <a:prstGeom prst="rect">
            <a:avLst/>
          </a:prstGeom>
          <a:noFill/>
        </p:spPr>
        <p:txBody>
          <a:bodyPr wrap="square" rtlCol="0">
            <a:spAutoFit/>
          </a:bodyPr>
          <a:lstStyle/>
          <a:p>
            <a:r>
              <a:rPr lang="en-US" sz="1600" b="1" dirty="0" smtClean="0"/>
              <a:t>71,478</a:t>
            </a:r>
            <a:endParaRPr lang="en-US" sz="1600" b="1" dirty="0"/>
          </a:p>
        </p:txBody>
      </p:sp>
      <p:sp>
        <p:nvSpPr>
          <p:cNvPr id="14" name="TextBox 13"/>
          <p:cNvSpPr txBox="1"/>
          <p:nvPr/>
        </p:nvSpPr>
        <p:spPr>
          <a:xfrm>
            <a:off x="9351104" y="2382204"/>
            <a:ext cx="758541" cy="338554"/>
          </a:xfrm>
          <a:prstGeom prst="rect">
            <a:avLst/>
          </a:prstGeom>
          <a:noFill/>
        </p:spPr>
        <p:txBody>
          <a:bodyPr wrap="none" rtlCol="0">
            <a:spAutoFit/>
          </a:bodyPr>
          <a:lstStyle/>
          <a:p>
            <a:r>
              <a:rPr lang="en-US" sz="1600" b="1" dirty="0" smtClean="0"/>
              <a:t>61,988</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30047"/>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83% of those diagnosed with HIV in 2014 had documented HIV-related care within 3 months of diagnosis</a:t>
            </a:r>
          </a:p>
          <a:p>
            <a:pPr marL="285750" indent="-285750">
              <a:buFont typeface="Wingdings" panose="05000000000000000000" pitchFamily="2" charset="2"/>
              <a:buChar char="Ø"/>
            </a:pPr>
            <a:r>
              <a:rPr lang="en-US" sz="1400" dirty="0" smtClean="0"/>
              <a:t>82% of PLWH in care had a suppressed viral load in 2014</a:t>
            </a:r>
            <a:endParaRPr lang="en-US" sz="1400" dirty="0"/>
          </a:p>
        </p:txBody>
      </p:sp>
    </p:spTree>
    <p:extLst>
      <p:ext uri="{BB962C8B-B14F-4D97-AF65-F5344CB8AC3E}">
        <p14:creationId xmlns:p14="http://schemas.microsoft.com/office/powerpoint/2010/main" val="2616547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84480086"/>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1 (excl</a:t>
            </a:r>
            <a:r>
              <a:rPr lang="en-US" sz="3000" b="1" dirty="0"/>
              <a:t>. DOC), 2014</a:t>
            </a:r>
          </a:p>
        </p:txBody>
      </p:sp>
      <p:sp>
        <p:nvSpPr>
          <p:cNvPr id="10" name="TextBox 9"/>
          <p:cNvSpPr txBox="1"/>
          <p:nvPr/>
        </p:nvSpPr>
        <p:spPr>
          <a:xfrm>
            <a:off x="2411462" y="1442902"/>
            <a:ext cx="1145119" cy="338554"/>
          </a:xfrm>
          <a:prstGeom prst="rect">
            <a:avLst/>
          </a:prstGeom>
          <a:noFill/>
        </p:spPr>
        <p:txBody>
          <a:bodyPr wrap="square" rtlCol="0">
            <a:spAutoFit/>
          </a:bodyPr>
          <a:lstStyle/>
          <a:p>
            <a:r>
              <a:rPr lang="en-US" sz="1600" b="1" dirty="0" smtClean="0"/>
              <a:t>1,961</a:t>
            </a:r>
            <a:endParaRPr lang="en-US" sz="1600" b="1" dirty="0"/>
          </a:p>
        </p:txBody>
      </p:sp>
      <p:sp>
        <p:nvSpPr>
          <p:cNvPr id="11" name="TextBox 10"/>
          <p:cNvSpPr txBox="1"/>
          <p:nvPr/>
        </p:nvSpPr>
        <p:spPr>
          <a:xfrm>
            <a:off x="4127556" y="1611801"/>
            <a:ext cx="914400" cy="338554"/>
          </a:xfrm>
          <a:prstGeom prst="rect">
            <a:avLst/>
          </a:prstGeom>
          <a:noFill/>
        </p:spPr>
        <p:txBody>
          <a:bodyPr wrap="square" rtlCol="0">
            <a:spAutoFit/>
          </a:bodyPr>
          <a:lstStyle/>
          <a:p>
            <a:r>
              <a:rPr lang="en-US" sz="1600" b="1" dirty="0" smtClean="0"/>
              <a:t>1,873</a:t>
            </a:r>
            <a:endParaRPr lang="en-US" sz="1600" b="1" dirty="0"/>
          </a:p>
        </p:txBody>
      </p:sp>
      <p:sp>
        <p:nvSpPr>
          <p:cNvPr id="13" name="TextBox 12"/>
          <p:cNvSpPr txBox="1"/>
          <p:nvPr/>
        </p:nvSpPr>
        <p:spPr>
          <a:xfrm>
            <a:off x="7628052" y="2235234"/>
            <a:ext cx="1005890" cy="338554"/>
          </a:xfrm>
          <a:prstGeom prst="rect">
            <a:avLst/>
          </a:prstGeom>
          <a:noFill/>
        </p:spPr>
        <p:txBody>
          <a:bodyPr wrap="square" rtlCol="0">
            <a:spAutoFit/>
          </a:bodyPr>
          <a:lstStyle/>
          <a:p>
            <a:r>
              <a:rPr lang="en-US" sz="1600" b="1" dirty="0" smtClean="0"/>
              <a:t>1,346</a:t>
            </a:r>
            <a:endParaRPr lang="en-US" sz="1600" b="1" dirty="0"/>
          </a:p>
        </p:txBody>
      </p:sp>
      <p:sp>
        <p:nvSpPr>
          <p:cNvPr id="14" name="TextBox 13"/>
          <p:cNvSpPr txBox="1"/>
          <p:nvPr/>
        </p:nvSpPr>
        <p:spPr>
          <a:xfrm>
            <a:off x="9351104" y="2382204"/>
            <a:ext cx="654346" cy="338554"/>
          </a:xfrm>
          <a:prstGeom prst="rect">
            <a:avLst/>
          </a:prstGeom>
          <a:noFill/>
        </p:spPr>
        <p:txBody>
          <a:bodyPr wrap="none" rtlCol="0">
            <a:spAutoFit/>
          </a:bodyPr>
          <a:lstStyle/>
          <a:p>
            <a:r>
              <a:rPr lang="en-US" sz="1600" b="1" dirty="0" smtClean="0"/>
              <a:t>1,194</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84891"/>
            <a:ext cx="590877" cy="369332"/>
          </a:xfrm>
          <a:prstGeom prst="rect">
            <a:avLst/>
          </a:prstGeom>
          <a:noFill/>
        </p:spPr>
        <p:txBody>
          <a:bodyPr wrap="square" rtlCol="0">
            <a:spAutoFit/>
          </a:bodyPr>
          <a:lstStyle/>
          <a:p>
            <a:r>
              <a:rPr lang="en-US" b="1" dirty="0" smtClean="0">
                <a:solidFill>
                  <a:schemeClr val="bg1"/>
                </a:solidFill>
              </a:rPr>
              <a:t>72%</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85% of those diagnosed with HIV in 2014 had documented HIV-related care within 3 months of diagnosis</a:t>
            </a:r>
          </a:p>
          <a:p>
            <a:pPr marL="285750" indent="-285750">
              <a:buFont typeface="Wingdings" panose="05000000000000000000" pitchFamily="2" charset="2"/>
              <a:buChar char="Ø"/>
            </a:pPr>
            <a:r>
              <a:rPr lang="en-US" sz="1400" dirty="0" smtClean="0"/>
              <a:t>84% of PLWH in care had a suppressed viral load in 2014</a:t>
            </a:r>
            <a:endParaRPr lang="en-US" sz="1400" dirty="0"/>
          </a:p>
        </p:txBody>
      </p:sp>
      <p:sp>
        <p:nvSpPr>
          <p:cNvPr id="16" name="TextBox 15"/>
          <p:cNvSpPr txBox="1"/>
          <p:nvPr/>
        </p:nvSpPr>
        <p:spPr>
          <a:xfrm>
            <a:off x="5870880" y="2125360"/>
            <a:ext cx="914400" cy="338554"/>
          </a:xfrm>
          <a:prstGeom prst="rect">
            <a:avLst/>
          </a:prstGeom>
          <a:noFill/>
        </p:spPr>
        <p:txBody>
          <a:bodyPr wrap="square" rtlCol="0">
            <a:spAutoFit/>
          </a:bodyPr>
          <a:lstStyle/>
          <a:p>
            <a:r>
              <a:rPr lang="en-US" sz="1600" b="1" dirty="0" smtClean="0"/>
              <a:t>1,417</a:t>
            </a:r>
            <a:endParaRPr lang="en-US" sz="1600" b="1" dirty="0"/>
          </a:p>
        </p:txBody>
      </p:sp>
    </p:spTree>
    <p:extLst>
      <p:ext uri="{BB962C8B-B14F-4D97-AF65-F5344CB8AC3E}">
        <p14:creationId xmlns:p14="http://schemas.microsoft.com/office/powerpoint/2010/main" val="583532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22286688"/>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2a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867</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821</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609</a:t>
            </a:r>
            <a:endParaRPr lang="en-US" sz="1600" b="1" dirty="0"/>
          </a:p>
        </p:txBody>
      </p:sp>
      <p:sp>
        <p:nvSpPr>
          <p:cNvPr id="14" name="TextBox 13"/>
          <p:cNvSpPr txBox="1"/>
          <p:nvPr/>
        </p:nvSpPr>
        <p:spPr>
          <a:xfrm>
            <a:off x="9469088" y="2431364"/>
            <a:ext cx="497252" cy="338554"/>
          </a:xfrm>
          <a:prstGeom prst="rect">
            <a:avLst/>
          </a:prstGeom>
          <a:noFill/>
        </p:spPr>
        <p:txBody>
          <a:bodyPr wrap="none" rtlCol="0">
            <a:spAutoFit/>
          </a:bodyPr>
          <a:lstStyle/>
          <a:p>
            <a:r>
              <a:rPr lang="en-US" sz="1600" b="1" dirty="0" smtClean="0"/>
              <a:t>525</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51024"/>
            <a:ext cx="590877" cy="369332"/>
          </a:xfrm>
          <a:prstGeom prst="rect">
            <a:avLst/>
          </a:prstGeom>
          <a:noFill/>
        </p:spPr>
        <p:txBody>
          <a:bodyPr wrap="square" rtlCol="0">
            <a:spAutoFit/>
          </a:bodyPr>
          <a:lstStyle/>
          <a:p>
            <a:r>
              <a:rPr lang="en-US" b="1" dirty="0" smtClean="0">
                <a:solidFill>
                  <a:schemeClr val="bg1"/>
                </a:solidFill>
              </a:rPr>
              <a:t>74%</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82% of those diagnosed with HIV in 2014 had documented HIV-related care within 3 months of diagnosis</a:t>
            </a:r>
          </a:p>
          <a:p>
            <a:pPr marL="285750" indent="-285750">
              <a:buFont typeface="Wingdings" panose="05000000000000000000" pitchFamily="2" charset="2"/>
              <a:buChar char="Ø"/>
            </a:pPr>
            <a:r>
              <a:rPr lang="en-US" sz="1400" dirty="0" smtClean="0"/>
              <a:t>82%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641</a:t>
            </a:r>
            <a:endParaRPr lang="en-US" sz="1600" b="1" dirty="0"/>
          </a:p>
        </p:txBody>
      </p:sp>
    </p:spTree>
    <p:extLst>
      <p:ext uri="{BB962C8B-B14F-4D97-AF65-F5344CB8AC3E}">
        <p14:creationId xmlns:p14="http://schemas.microsoft.com/office/powerpoint/2010/main" val="1345195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42966784"/>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2b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1,855</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1,675</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1,314</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1,043</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73602"/>
            <a:ext cx="590877" cy="369332"/>
          </a:xfrm>
          <a:prstGeom prst="rect">
            <a:avLst/>
          </a:prstGeom>
          <a:noFill/>
        </p:spPr>
        <p:txBody>
          <a:bodyPr wrap="square" rtlCol="0">
            <a:spAutoFit/>
          </a:bodyPr>
          <a:lstStyle/>
          <a:p>
            <a:r>
              <a:rPr lang="en-US" b="1" dirty="0" smtClean="0">
                <a:solidFill>
                  <a:schemeClr val="bg1"/>
                </a:solidFill>
              </a:rPr>
              <a:t>75%</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69% of those diagnosed with HIV in 2014 had documented HIV-related care within 3 months of diagnosis</a:t>
            </a:r>
          </a:p>
          <a:p>
            <a:pPr marL="285750" indent="-285750">
              <a:buFont typeface="Wingdings" panose="05000000000000000000" pitchFamily="2" charset="2"/>
              <a:buChar char="Ø"/>
            </a:pPr>
            <a:r>
              <a:rPr lang="en-US" sz="1400" dirty="0" smtClean="0"/>
              <a:t>75%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1,383</a:t>
            </a:r>
            <a:endParaRPr lang="en-US" sz="1600" b="1" dirty="0"/>
          </a:p>
        </p:txBody>
      </p:sp>
    </p:spTree>
    <p:extLst>
      <p:ext uri="{BB962C8B-B14F-4D97-AF65-F5344CB8AC3E}">
        <p14:creationId xmlns:p14="http://schemas.microsoft.com/office/powerpoint/2010/main" val="93047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24144677"/>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3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2,043</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1,937</a:t>
            </a:r>
            <a:endParaRPr lang="en-US" sz="1600" b="1" dirty="0"/>
          </a:p>
        </p:txBody>
      </p:sp>
      <p:sp>
        <p:nvSpPr>
          <p:cNvPr id="13" name="TextBox 12"/>
          <p:cNvSpPr txBox="1"/>
          <p:nvPr/>
        </p:nvSpPr>
        <p:spPr>
          <a:xfrm>
            <a:off x="7634447" y="2092810"/>
            <a:ext cx="1005890" cy="338554"/>
          </a:xfrm>
          <a:prstGeom prst="rect">
            <a:avLst/>
          </a:prstGeom>
          <a:noFill/>
        </p:spPr>
        <p:txBody>
          <a:bodyPr wrap="square" rtlCol="0">
            <a:spAutoFit/>
          </a:bodyPr>
          <a:lstStyle/>
          <a:p>
            <a:r>
              <a:rPr lang="en-US" sz="1600" b="1" dirty="0" smtClean="0"/>
              <a:t>1,539</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1,299</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226845"/>
            <a:ext cx="590877" cy="369332"/>
          </a:xfrm>
          <a:prstGeom prst="rect">
            <a:avLst/>
          </a:prstGeom>
          <a:noFill/>
        </p:spPr>
        <p:txBody>
          <a:bodyPr wrap="square" rtlCol="0">
            <a:spAutoFit/>
          </a:bodyPr>
          <a:lstStyle/>
          <a:p>
            <a:r>
              <a:rPr lang="en-US" b="1" dirty="0" smtClean="0">
                <a:solidFill>
                  <a:schemeClr val="bg1"/>
                </a:solidFill>
              </a:rPr>
              <a:t>79%</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80% of those diagnosed with HIV in 2014 had documented HIV-related care within 3 months of diagnosis</a:t>
            </a:r>
          </a:p>
          <a:p>
            <a:pPr marL="285750" indent="-285750">
              <a:buFont typeface="Wingdings" panose="05000000000000000000" pitchFamily="2" charset="2"/>
              <a:buChar char="Ø"/>
            </a:pPr>
            <a:r>
              <a:rPr lang="en-US" sz="1400" dirty="0" smtClean="0"/>
              <a:t>80% of PLWH in care had a suppressed viral load in 2014</a:t>
            </a:r>
            <a:endParaRPr lang="en-US" sz="1400" dirty="0"/>
          </a:p>
        </p:txBody>
      </p:sp>
      <p:sp>
        <p:nvSpPr>
          <p:cNvPr id="16" name="TextBox 15"/>
          <p:cNvSpPr txBox="1"/>
          <p:nvPr/>
        </p:nvSpPr>
        <p:spPr>
          <a:xfrm>
            <a:off x="5891634" y="2012470"/>
            <a:ext cx="914400" cy="338554"/>
          </a:xfrm>
          <a:prstGeom prst="rect">
            <a:avLst/>
          </a:prstGeom>
          <a:noFill/>
        </p:spPr>
        <p:txBody>
          <a:bodyPr wrap="square" rtlCol="0">
            <a:spAutoFit/>
          </a:bodyPr>
          <a:lstStyle/>
          <a:p>
            <a:r>
              <a:rPr lang="en-US" sz="1600" b="1" dirty="0" smtClean="0"/>
              <a:t>1,620</a:t>
            </a:r>
            <a:endParaRPr lang="en-US" sz="1600" b="1" dirty="0"/>
          </a:p>
        </p:txBody>
      </p:sp>
    </p:spTree>
    <p:extLst>
      <p:ext uri="{BB962C8B-B14F-4D97-AF65-F5344CB8AC3E}">
        <p14:creationId xmlns:p14="http://schemas.microsoft.com/office/powerpoint/2010/main" val="42261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t>Resources</a:t>
            </a:r>
            <a:endParaRPr lang="en-US" b="1" dirty="0"/>
          </a:p>
        </p:txBody>
      </p:sp>
      <p:sp>
        <p:nvSpPr>
          <p:cNvPr id="3" name="Content Placeholder 2"/>
          <p:cNvSpPr>
            <a:spLocks noGrp="1"/>
          </p:cNvSpPr>
          <p:nvPr>
            <p:ph idx="1"/>
          </p:nvPr>
        </p:nvSpPr>
        <p:spPr>
          <a:xfrm>
            <a:off x="880947" y="1066800"/>
            <a:ext cx="9547302" cy="5454805"/>
          </a:xfrm>
        </p:spPr>
        <p:txBody>
          <a:bodyPr>
            <a:noAutofit/>
          </a:bodyPr>
          <a:lstStyle/>
          <a:p>
            <a:pPr marL="0" indent="0">
              <a:buNone/>
            </a:pPr>
            <a:r>
              <a:rPr lang="en-US" sz="2000" b="1" dirty="0" smtClean="0"/>
              <a:t>Understanding </a:t>
            </a:r>
            <a:r>
              <a:rPr lang="en-US" sz="2000" b="1" dirty="0"/>
              <a:t>the HIV Care </a:t>
            </a:r>
            <a:r>
              <a:rPr lang="en-US" sz="2000" b="1" dirty="0" smtClean="0"/>
              <a:t>Continuum</a:t>
            </a:r>
          </a:p>
          <a:p>
            <a:pPr marL="0" indent="0">
              <a:buNone/>
            </a:pPr>
            <a:r>
              <a:rPr lang="en-US" sz="2000" b="1" u="sng" dirty="0" smtClean="0">
                <a:hlinkClick r:id="rId3"/>
              </a:rPr>
              <a:t>http</a:t>
            </a:r>
            <a:r>
              <a:rPr lang="en-US" sz="2000" b="1" u="sng" dirty="0">
                <a:hlinkClick r:id="rId3"/>
              </a:rPr>
              <a:t>://</a:t>
            </a:r>
            <a:r>
              <a:rPr lang="en-US" sz="2000" b="1" u="sng" dirty="0" smtClean="0">
                <a:hlinkClick r:id="rId3"/>
              </a:rPr>
              <a:t>www.cdc.gov/hiv/pdf/DHAP_Continuum.pdf</a:t>
            </a:r>
            <a:endParaRPr lang="en-US" sz="2000" b="1" dirty="0"/>
          </a:p>
          <a:p>
            <a:pPr marL="0" indent="0">
              <a:buNone/>
            </a:pPr>
            <a:endParaRPr lang="en-US" sz="2000" b="1" dirty="0" smtClean="0"/>
          </a:p>
          <a:p>
            <a:pPr marL="0" indent="0">
              <a:buNone/>
            </a:pPr>
            <a:r>
              <a:rPr lang="en-US" sz="2000" b="1" dirty="0" smtClean="0"/>
              <a:t>HIV/AIDS </a:t>
            </a:r>
            <a:r>
              <a:rPr lang="en-US" sz="2000" b="1" dirty="0"/>
              <a:t>Care </a:t>
            </a:r>
            <a:r>
              <a:rPr lang="en-US" sz="2000" b="1" dirty="0" smtClean="0"/>
              <a:t>Continuum</a:t>
            </a:r>
          </a:p>
          <a:p>
            <a:pPr marL="0" indent="0">
              <a:buNone/>
            </a:pPr>
            <a:r>
              <a:rPr lang="en-US" sz="2000" b="1" dirty="0" smtClean="0">
                <a:hlinkClick r:id="rId4"/>
              </a:rPr>
              <a:t>https</a:t>
            </a:r>
            <a:r>
              <a:rPr lang="en-US" sz="2000" b="1" dirty="0">
                <a:hlinkClick r:id="rId4"/>
              </a:rPr>
              <a:t>://www.aids.gov/federal-resources/policies/care-continuum</a:t>
            </a:r>
            <a:r>
              <a:rPr lang="en-US" sz="2000" b="1" dirty="0" smtClean="0">
                <a:hlinkClick r:id="rId4"/>
              </a:rPr>
              <a:t>/</a:t>
            </a:r>
            <a:endParaRPr lang="en-US" sz="2000" b="1" dirty="0"/>
          </a:p>
          <a:p>
            <a:pPr marL="0" indent="0">
              <a:buNone/>
            </a:pPr>
            <a:endParaRPr lang="en-US" sz="2000" b="1" dirty="0" smtClean="0"/>
          </a:p>
          <a:p>
            <a:pPr marL="0" indent="0">
              <a:buNone/>
            </a:pPr>
            <a:r>
              <a:rPr lang="en-US" sz="2000" b="1" dirty="0" smtClean="0"/>
              <a:t>For </a:t>
            </a:r>
            <a:r>
              <a:rPr lang="en-US" sz="2000" b="1" dirty="0"/>
              <a:t>additional information please refer to the Florida Continuum of Care slide </a:t>
            </a:r>
            <a:r>
              <a:rPr lang="en-US" sz="2000" b="1" dirty="0" smtClean="0"/>
              <a:t>set:</a:t>
            </a:r>
          </a:p>
          <a:p>
            <a:pPr marL="0" indent="0">
              <a:buNone/>
            </a:pPr>
            <a:r>
              <a:rPr lang="en-US" sz="2000" b="1" dirty="0" smtClean="0"/>
              <a:t> </a:t>
            </a:r>
            <a:r>
              <a:rPr lang="en-US" sz="2000" b="1" u="sng" dirty="0">
                <a:hlinkClick r:id="rId5"/>
              </a:rPr>
              <a:t>http://www.floridahealth.gov/diseases-and-conditions/aids/surveillance/index.html</a:t>
            </a:r>
            <a:r>
              <a:rPr lang="en-US" sz="2000" b="1" dirty="0"/>
              <a:t> </a:t>
            </a:r>
          </a:p>
        </p:txBody>
      </p:sp>
    </p:spTree>
    <p:extLst>
      <p:ext uri="{BB962C8B-B14F-4D97-AF65-F5344CB8AC3E}">
        <p14:creationId xmlns:p14="http://schemas.microsoft.com/office/powerpoint/2010/main" val="2714491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88921065"/>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13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2,136</a:t>
            </a:r>
            <a:endParaRPr lang="en-US" sz="1600" b="1" dirty="0"/>
          </a:p>
        </p:txBody>
      </p:sp>
      <p:sp>
        <p:nvSpPr>
          <p:cNvPr id="11" name="TextBox 10"/>
          <p:cNvSpPr txBox="1"/>
          <p:nvPr/>
        </p:nvSpPr>
        <p:spPr>
          <a:xfrm>
            <a:off x="4186548" y="1611801"/>
            <a:ext cx="914400" cy="338554"/>
          </a:xfrm>
          <a:prstGeom prst="rect">
            <a:avLst/>
          </a:prstGeom>
          <a:noFill/>
        </p:spPr>
        <p:txBody>
          <a:bodyPr wrap="square" rtlCol="0">
            <a:spAutoFit/>
          </a:bodyPr>
          <a:lstStyle/>
          <a:p>
            <a:r>
              <a:rPr lang="en-US" sz="1600" b="1" dirty="0" smtClean="0"/>
              <a:t>2,060</a:t>
            </a:r>
            <a:endParaRPr lang="en-US" sz="1600" b="1" dirty="0"/>
          </a:p>
        </p:txBody>
      </p:sp>
      <p:sp>
        <p:nvSpPr>
          <p:cNvPr id="13" name="TextBox 12"/>
          <p:cNvSpPr txBox="1"/>
          <p:nvPr/>
        </p:nvSpPr>
        <p:spPr>
          <a:xfrm>
            <a:off x="7608388" y="2127082"/>
            <a:ext cx="1005890" cy="338554"/>
          </a:xfrm>
          <a:prstGeom prst="rect">
            <a:avLst/>
          </a:prstGeom>
          <a:noFill/>
        </p:spPr>
        <p:txBody>
          <a:bodyPr wrap="square" rtlCol="0">
            <a:spAutoFit/>
          </a:bodyPr>
          <a:lstStyle/>
          <a:p>
            <a:r>
              <a:rPr lang="en-US" sz="1600" b="1" dirty="0" smtClean="0"/>
              <a:t>1,625</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1,377</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226845"/>
            <a:ext cx="590877" cy="369332"/>
          </a:xfrm>
          <a:prstGeom prst="rect">
            <a:avLst/>
          </a:prstGeom>
          <a:noFill/>
        </p:spPr>
        <p:txBody>
          <a:bodyPr wrap="square" rtlCol="0">
            <a:spAutoFit/>
          </a:bodyPr>
          <a:lstStyle/>
          <a:p>
            <a:r>
              <a:rPr lang="en-US" b="1" dirty="0" smtClean="0">
                <a:solidFill>
                  <a:schemeClr val="bg1"/>
                </a:solidFill>
              </a:rPr>
              <a:t>80%</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87% of those diagnosed with HIV in 2014 had documented HIV-related care within 3 months of diagnosis</a:t>
            </a:r>
          </a:p>
          <a:p>
            <a:pPr marL="285750" indent="-285750">
              <a:buFont typeface="Wingdings" panose="05000000000000000000" pitchFamily="2" charset="2"/>
              <a:buChar char="Ø"/>
            </a:pPr>
            <a:r>
              <a:rPr lang="en-US" sz="1400" dirty="0" smtClean="0"/>
              <a:t>81% of PLWH in care had a suppressed viral load in 2014</a:t>
            </a:r>
            <a:endParaRPr lang="en-US" sz="1400" dirty="0"/>
          </a:p>
        </p:txBody>
      </p:sp>
      <p:sp>
        <p:nvSpPr>
          <p:cNvPr id="16" name="TextBox 15"/>
          <p:cNvSpPr txBox="1"/>
          <p:nvPr/>
        </p:nvSpPr>
        <p:spPr>
          <a:xfrm>
            <a:off x="5900376" y="2046704"/>
            <a:ext cx="914400" cy="338554"/>
          </a:xfrm>
          <a:prstGeom prst="rect">
            <a:avLst/>
          </a:prstGeom>
          <a:noFill/>
        </p:spPr>
        <p:txBody>
          <a:bodyPr wrap="square" rtlCol="0">
            <a:spAutoFit/>
          </a:bodyPr>
          <a:lstStyle/>
          <a:p>
            <a:r>
              <a:rPr lang="en-US" sz="1600" b="1" dirty="0" smtClean="0"/>
              <a:t>1,710</a:t>
            </a:r>
            <a:endParaRPr lang="en-US" sz="1600" b="1" dirty="0"/>
          </a:p>
        </p:txBody>
      </p:sp>
    </p:spTree>
    <p:extLst>
      <p:ext uri="{BB962C8B-B14F-4D97-AF65-F5344CB8AC3E}">
        <p14:creationId xmlns:p14="http://schemas.microsoft.com/office/powerpoint/2010/main" val="2960137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87271508"/>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3/13 (excl</a:t>
            </a:r>
            <a:r>
              <a:rPr lang="en-US" sz="3000" b="1" dirty="0"/>
              <a:t>. DOC), 2014</a:t>
            </a:r>
          </a:p>
        </p:txBody>
      </p:sp>
      <p:sp>
        <p:nvSpPr>
          <p:cNvPr id="10" name="TextBox 9"/>
          <p:cNvSpPr txBox="1"/>
          <p:nvPr/>
        </p:nvSpPr>
        <p:spPr>
          <a:xfrm>
            <a:off x="2460622" y="1442902"/>
            <a:ext cx="1145119" cy="338554"/>
          </a:xfrm>
          <a:prstGeom prst="rect">
            <a:avLst/>
          </a:prstGeom>
          <a:noFill/>
        </p:spPr>
        <p:txBody>
          <a:bodyPr wrap="square" rtlCol="0">
            <a:spAutoFit/>
          </a:bodyPr>
          <a:lstStyle/>
          <a:p>
            <a:r>
              <a:rPr lang="en-US" sz="1600" b="1" dirty="0" smtClean="0"/>
              <a:t>4,179</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3,997</a:t>
            </a:r>
            <a:endParaRPr lang="en-US" sz="1600" b="1" dirty="0"/>
          </a:p>
        </p:txBody>
      </p:sp>
      <p:sp>
        <p:nvSpPr>
          <p:cNvPr id="13" name="TextBox 12"/>
          <p:cNvSpPr txBox="1"/>
          <p:nvPr/>
        </p:nvSpPr>
        <p:spPr>
          <a:xfrm>
            <a:off x="7628052" y="2127082"/>
            <a:ext cx="1005890" cy="338554"/>
          </a:xfrm>
          <a:prstGeom prst="rect">
            <a:avLst/>
          </a:prstGeom>
          <a:noFill/>
        </p:spPr>
        <p:txBody>
          <a:bodyPr wrap="square" rtlCol="0">
            <a:spAutoFit/>
          </a:bodyPr>
          <a:lstStyle/>
          <a:p>
            <a:r>
              <a:rPr lang="en-US" sz="1600" b="1" dirty="0" smtClean="0"/>
              <a:t>3,164</a:t>
            </a:r>
            <a:endParaRPr lang="en-US" sz="1600" b="1" dirty="0"/>
          </a:p>
        </p:txBody>
      </p:sp>
      <p:sp>
        <p:nvSpPr>
          <p:cNvPr id="14" name="TextBox 13"/>
          <p:cNvSpPr txBox="1"/>
          <p:nvPr/>
        </p:nvSpPr>
        <p:spPr>
          <a:xfrm>
            <a:off x="9410096" y="2411700"/>
            <a:ext cx="654346" cy="338554"/>
          </a:xfrm>
          <a:prstGeom prst="rect">
            <a:avLst/>
          </a:prstGeom>
          <a:noFill/>
        </p:spPr>
        <p:txBody>
          <a:bodyPr wrap="none" rtlCol="0">
            <a:spAutoFit/>
          </a:bodyPr>
          <a:lstStyle/>
          <a:p>
            <a:r>
              <a:rPr lang="en-US" sz="1600" b="1" dirty="0" smtClean="0"/>
              <a:t>2,676</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215556"/>
            <a:ext cx="590877" cy="369332"/>
          </a:xfrm>
          <a:prstGeom prst="rect">
            <a:avLst/>
          </a:prstGeom>
          <a:noFill/>
        </p:spPr>
        <p:txBody>
          <a:bodyPr wrap="square" rtlCol="0">
            <a:spAutoFit/>
          </a:bodyPr>
          <a:lstStyle/>
          <a:p>
            <a:r>
              <a:rPr lang="en-US" b="1" dirty="0" smtClean="0">
                <a:solidFill>
                  <a:schemeClr val="bg1"/>
                </a:solidFill>
              </a:rPr>
              <a:t>80%</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84% of those diagnosed with HIV in 2014 had documented HIV-related care within 3 months of diagnosis</a:t>
            </a:r>
          </a:p>
          <a:p>
            <a:pPr marL="285750" indent="-285750">
              <a:buFont typeface="Wingdings" panose="05000000000000000000" pitchFamily="2" charset="2"/>
              <a:buChar char="Ø"/>
            </a:pPr>
            <a:r>
              <a:rPr lang="en-US" sz="1400" dirty="0" smtClean="0"/>
              <a:t>80% of PLWH in care had a suppressed viral load in 2014</a:t>
            </a:r>
            <a:endParaRPr lang="en-US" sz="1400" dirty="0"/>
          </a:p>
        </p:txBody>
      </p:sp>
      <p:sp>
        <p:nvSpPr>
          <p:cNvPr id="16" name="TextBox 15"/>
          <p:cNvSpPr txBox="1"/>
          <p:nvPr/>
        </p:nvSpPr>
        <p:spPr>
          <a:xfrm>
            <a:off x="5890544" y="2017208"/>
            <a:ext cx="914400" cy="338554"/>
          </a:xfrm>
          <a:prstGeom prst="rect">
            <a:avLst/>
          </a:prstGeom>
          <a:noFill/>
        </p:spPr>
        <p:txBody>
          <a:bodyPr wrap="square" rtlCol="0">
            <a:spAutoFit/>
          </a:bodyPr>
          <a:lstStyle/>
          <a:p>
            <a:r>
              <a:rPr lang="en-US" sz="1600" b="1" dirty="0" smtClean="0"/>
              <a:t>3,330</a:t>
            </a:r>
            <a:endParaRPr lang="en-US" sz="1600" b="1" dirty="0"/>
          </a:p>
        </p:txBody>
      </p:sp>
    </p:spTree>
    <p:extLst>
      <p:ext uri="{BB962C8B-B14F-4D97-AF65-F5344CB8AC3E}">
        <p14:creationId xmlns:p14="http://schemas.microsoft.com/office/powerpoint/2010/main" val="399036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3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2,043</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1,937</a:t>
            </a:r>
            <a:endParaRPr lang="en-US" sz="1600" b="1" dirty="0"/>
          </a:p>
        </p:txBody>
      </p:sp>
      <p:sp>
        <p:nvSpPr>
          <p:cNvPr id="13" name="TextBox 12"/>
          <p:cNvSpPr txBox="1"/>
          <p:nvPr/>
        </p:nvSpPr>
        <p:spPr>
          <a:xfrm>
            <a:off x="7634447" y="2181747"/>
            <a:ext cx="1005890" cy="338554"/>
          </a:xfrm>
          <a:prstGeom prst="rect">
            <a:avLst/>
          </a:prstGeom>
          <a:noFill/>
        </p:spPr>
        <p:txBody>
          <a:bodyPr wrap="square" rtlCol="0">
            <a:spAutoFit/>
          </a:bodyPr>
          <a:lstStyle/>
          <a:p>
            <a:r>
              <a:rPr lang="en-US" sz="1600" b="1" dirty="0" smtClean="0"/>
              <a:t>1,539</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1,299</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226845"/>
            <a:ext cx="590877" cy="369332"/>
          </a:xfrm>
          <a:prstGeom prst="rect">
            <a:avLst/>
          </a:prstGeom>
          <a:noFill/>
        </p:spPr>
        <p:txBody>
          <a:bodyPr wrap="square" rtlCol="0">
            <a:spAutoFit/>
          </a:bodyPr>
          <a:lstStyle/>
          <a:p>
            <a:r>
              <a:rPr lang="en-US" b="1" dirty="0" smtClean="0">
                <a:solidFill>
                  <a:schemeClr val="bg1"/>
                </a:solidFill>
              </a:rPr>
              <a:t>79%</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80% of those diagnosed with HIV in 2014 had documented HIV-related care within 3 months of diagnosis</a:t>
            </a:r>
          </a:p>
          <a:p>
            <a:pPr marL="285750" indent="-285750">
              <a:buFont typeface="Wingdings" panose="05000000000000000000" pitchFamily="2" charset="2"/>
              <a:buChar char="Ø"/>
            </a:pPr>
            <a:r>
              <a:rPr lang="en-US" sz="1400" dirty="0" smtClean="0"/>
              <a:t>80% of PLWH in care had a suppressed viral load in 2014</a:t>
            </a:r>
            <a:endParaRPr lang="en-US" sz="1400" dirty="0"/>
          </a:p>
        </p:txBody>
      </p:sp>
      <p:sp>
        <p:nvSpPr>
          <p:cNvPr id="16" name="TextBox 15"/>
          <p:cNvSpPr txBox="1"/>
          <p:nvPr/>
        </p:nvSpPr>
        <p:spPr>
          <a:xfrm>
            <a:off x="5902923" y="2012470"/>
            <a:ext cx="914400" cy="338554"/>
          </a:xfrm>
          <a:prstGeom prst="rect">
            <a:avLst/>
          </a:prstGeom>
          <a:noFill/>
        </p:spPr>
        <p:txBody>
          <a:bodyPr wrap="square" rtlCol="0">
            <a:spAutoFit/>
          </a:bodyPr>
          <a:lstStyle/>
          <a:p>
            <a:r>
              <a:rPr lang="en-US" sz="1600" b="1" dirty="0" smtClean="0"/>
              <a:t>1,620</a:t>
            </a:r>
            <a:endParaRPr lang="en-US" sz="1600" b="1" dirty="0"/>
          </a:p>
        </p:txBody>
      </p:sp>
    </p:spTree>
    <p:extLst>
      <p:ext uri="{BB962C8B-B14F-4D97-AF65-F5344CB8AC3E}">
        <p14:creationId xmlns:p14="http://schemas.microsoft.com/office/powerpoint/2010/main" val="2797921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77241980"/>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4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6,731</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6,231</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4,795</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3,843</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39735"/>
            <a:ext cx="590877" cy="369332"/>
          </a:xfrm>
          <a:prstGeom prst="rect">
            <a:avLst/>
          </a:prstGeom>
          <a:noFill/>
        </p:spPr>
        <p:txBody>
          <a:bodyPr wrap="square" rtlCol="0">
            <a:spAutoFit/>
          </a:bodyPr>
          <a:lstStyle/>
          <a:p>
            <a:r>
              <a:rPr lang="en-US" b="1" dirty="0" smtClean="0">
                <a:solidFill>
                  <a:schemeClr val="bg1"/>
                </a:solidFill>
              </a:rPr>
              <a:t>75%</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80% of those diagnosed with HIV in 2014 had documented HIV-related care within 3 months of diagnosis</a:t>
            </a:r>
          </a:p>
          <a:p>
            <a:pPr marL="285750" indent="-285750">
              <a:buFont typeface="Wingdings" panose="05000000000000000000" pitchFamily="2" charset="2"/>
              <a:buChar char="Ø"/>
            </a:pPr>
            <a:r>
              <a:rPr lang="en-US" sz="1400" dirty="0" smtClean="0"/>
              <a:t>76%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5,047</a:t>
            </a:r>
            <a:endParaRPr lang="en-US" sz="1600" b="1" dirty="0"/>
          </a:p>
        </p:txBody>
      </p:sp>
    </p:spTree>
    <p:extLst>
      <p:ext uri="{BB962C8B-B14F-4D97-AF65-F5344CB8AC3E}">
        <p14:creationId xmlns:p14="http://schemas.microsoft.com/office/powerpoint/2010/main" val="1006155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Jacksonville EMA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6,646</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6,149</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4,734</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3,790</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51024"/>
            <a:ext cx="590877" cy="369332"/>
          </a:xfrm>
          <a:prstGeom prst="rect">
            <a:avLst/>
          </a:prstGeom>
          <a:noFill/>
        </p:spPr>
        <p:txBody>
          <a:bodyPr wrap="square" rtlCol="0">
            <a:spAutoFit/>
          </a:bodyPr>
          <a:lstStyle/>
          <a:p>
            <a:r>
              <a:rPr lang="en-US" b="1" dirty="0" smtClean="0">
                <a:solidFill>
                  <a:schemeClr val="bg1"/>
                </a:solidFill>
              </a:rPr>
              <a:t>75%</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80% of those diagnosed with HIV in 2014 had documented HIV-related care within 3 months of diagnosis</a:t>
            </a:r>
          </a:p>
          <a:p>
            <a:pPr marL="285750" indent="-285750">
              <a:buFont typeface="Wingdings" panose="05000000000000000000" pitchFamily="2" charset="2"/>
              <a:buChar char="Ø"/>
            </a:pPr>
            <a:r>
              <a:rPr lang="en-US" sz="1400" dirty="0" smtClean="0"/>
              <a:t>76%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4,983</a:t>
            </a:r>
            <a:endParaRPr lang="en-US" sz="1600" b="1" dirty="0"/>
          </a:p>
        </p:txBody>
      </p:sp>
    </p:spTree>
    <p:extLst>
      <p:ext uri="{BB962C8B-B14F-4D97-AF65-F5344CB8AC3E}">
        <p14:creationId xmlns:p14="http://schemas.microsoft.com/office/powerpoint/2010/main" val="1804655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0943637"/>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5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5,222</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4,983</a:t>
            </a:r>
            <a:endParaRPr lang="en-US" sz="1600" b="1" dirty="0"/>
          </a:p>
        </p:txBody>
      </p:sp>
      <p:sp>
        <p:nvSpPr>
          <p:cNvPr id="13" name="TextBox 12"/>
          <p:cNvSpPr txBox="1"/>
          <p:nvPr/>
        </p:nvSpPr>
        <p:spPr>
          <a:xfrm>
            <a:off x="7647716" y="2117250"/>
            <a:ext cx="1005890" cy="338554"/>
          </a:xfrm>
          <a:prstGeom prst="rect">
            <a:avLst/>
          </a:prstGeom>
          <a:noFill/>
        </p:spPr>
        <p:txBody>
          <a:bodyPr wrap="square" rtlCol="0">
            <a:spAutoFit/>
          </a:bodyPr>
          <a:lstStyle/>
          <a:p>
            <a:r>
              <a:rPr lang="en-US" sz="1600" b="1" dirty="0" smtClean="0"/>
              <a:t>3,944</a:t>
            </a:r>
            <a:endParaRPr lang="en-US" sz="1600" b="1" dirty="0"/>
          </a:p>
        </p:txBody>
      </p:sp>
      <p:sp>
        <p:nvSpPr>
          <p:cNvPr id="14" name="TextBox 13"/>
          <p:cNvSpPr txBox="1"/>
          <p:nvPr/>
        </p:nvSpPr>
        <p:spPr>
          <a:xfrm>
            <a:off x="9410096" y="2401868"/>
            <a:ext cx="654346" cy="338554"/>
          </a:xfrm>
          <a:prstGeom prst="rect">
            <a:avLst/>
          </a:prstGeom>
          <a:noFill/>
        </p:spPr>
        <p:txBody>
          <a:bodyPr wrap="none" rtlCol="0">
            <a:spAutoFit/>
          </a:bodyPr>
          <a:lstStyle/>
          <a:p>
            <a:r>
              <a:rPr lang="en-US" sz="1600" b="1" dirty="0" smtClean="0"/>
              <a:t>3,349</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88481" y="2260712"/>
            <a:ext cx="590877" cy="369332"/>
          </a:xfrm>
          <a:prstGeom prst="rect">
            <a:avLst/>
          </a:prstGeom>
          <a:noFill/>
        </p:spPr>
        <p:txBody>
          <a:bodyPr wrap="square" rtlCol="0">
            <a:spAutoFit/>
          </a:bodyPr>
          <a:lstStyle/>
          <a:p>
            <a:r>
              <a:rPr lang="en-US" b="1" dirty="0" smtClean="0">
                <a:solidFill>
                  <a:schemeClr val="bg1"/>
                </a:solidFill>
              </a:rPr>
              <a:t>80%</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85% of those diagnosed with HIV in 2014 had documented HIV-related care within 3 months of diagnosis</a:t>
            </a:r>
          </a:p>
          <a:p>
            <a:pPr marL="285750" indent="-285750">
              <a:buFont typeface="Wingdings" panose="05000000000000000000" pitchFamily="2" charset="2"/>
              <a:buChar char="Ø"/>
            </a:pPr>
            <a:r>
              <a:rPr lang="en-US" sz="1400" dirty="0" smtClean="0"/>
              <a:t>81% of PLWH in care had a suppressed viral load in 2014</a:t>
            </a:r>
            <a:endParaRPr lang="en-US" sz="1400" dirty="0"/>
          </a:p>
        </p:txBody>
      </p:sp>
      <p:sp>
        <p:nvSpPr>
          <p:cNvPr id="16" name="TextBox 15"/>
          <p:cNvSpPr txBox="1"/>
          <p:nvPr/>
        </p:nvSpPr>
        <p:spPr>
          <a:xfrm>
            <a:off x="5929872" y="2086032"/>
            <a:ext cx="914400" cy="338554"/>
          </a:xfrm>
          <a:prstGeom prst="rect">
            <a:avLst/>
          </a:prstGeom>
          <a:noFill/>
        </p:spPr>
        <p:txBody>
          <a:bodyPr wrap="square" rtlCol="0">
            <a:spAutoFit/>
          </a:bodyPr>
          <a:lstStyle/>
          <a:p>
            <a:r>
              <a:rPr lang="en-US" sz="1600" b="1" dirty="0" smtClean="0"/>
              <a:t>4,152</a:t>
            </a:r>
            <a:endParaRPr lang="en-US" sz="1600" b="1" dirty="0"/>
          </a:p>
        </p:txBody>
      </p:sp>
    </p:spTree>
    <p:extLst>
      <p:ext uri="{BB962C8B-B14F-4D97-AF65-F5344CB8AC3E}">
        <p14:creationId xmlns:p14="http://schemas.microsoft.com/office/powerpoint/2010/main" val="145898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39959521"/>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6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7,984</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7,450</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5,647</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smtClean="0"/>
              <a:t>4,905</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6011059" y="2339735"/>
            <a:ext cx="590877" cy="369332"/>
          </a:xfrm>
          <a:prstGeom prst="rect">
            <a:avLst/>
          </a:prstGeom>
          <a:noFill/>
        </p:spPr>
        <p:txBody>
          <a:bodyPr wrap="square" rtlCol="0">
            <a:spAutoFit/>
          </a:bodyPr>
          <a:lstStyle/>
          <a:p>
            <a:r>
              <a:rPr lang="en-US" b="1" dirty="0" smtClean="0">
                <a:solidFill>
                  <a:schemeClr val="bg1"/>
                </a:solidFill>
              </a:rPr>
              <a:t>74%</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86% of those diagnosed with HIV in 2014 had documented HIV-related care within 3 months of diagnosis</a:t>
            </a:r>
          </a:p>
          <a:p>
            <a:pPr marL="285750" indent="-285750">
              <a:buFont typeface="Wingdings" panose="05000000000000000000" pitchFamily="2" charset="2"/>
              <a:buChar char="Ø"/>
            </a:pPr>
            <a:r>
              <a:rPr lang="en-US" sz="1400" dirty="0" smtClean="0"/>
              <a:t>83%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5,944</a:t>
            </a:r>
            <a:endParaRPr lang="en-US" sz="1600" b="1" dirty="0"/>
          </a:p>
        </p:txBody>
      </p:sp>
    </p:spTree>
    <p:extLst>
      <p:ext uri="{BB962C8B-B14F-4D97-AF65-F5344CB8AC3E}">
        <p14:creationId xmlns:p14="http://schemas.microsoft.com/office/powerpoint/2010/main" val="970795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Tampa / St. Petersburg EMA (excl</a:t>
            </a:r>
            <a:r>
              <a:rPr lang="en-US" sz="3000" b="1" dirty="0"/>
              <a:t>. DOC), 2014</a:t>
            </a:r>
          </a:p>
        </p:txBody>
      </p:sp>
      <p:sp>
        <p:nvSpPr>
          <p:cNvPr id="10" name="TextBox 9"/>
          <p:cNvSpPr txBox="1"/>
          <p:nvPr/>
        </p:nvSpPr>
        <p:spPr>
          <a:xfrm>
            <a:off x="2372134" y="1442902"/>
            <a:ext cx="1145119" cy="338554"/>
          </a:xfrm>
          <a:prstGeom prst="rect">
            <a:avLst/>
          </a:prstGeom>
          <a:noFill/>
        </p:spPr>
        <p:txBody>
          <a:bodyPr wrap="square" rtlCol="0">
            <a:spAutoFit/>
          </a:bodyPr>
          <a:lstStyle/>
          <a:p>
            <a:r>
              <a:rPr lang="en-US" sz="1600" b="1" dirty="0" smtClean="0"/>
              <a:t>12,158</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11,449</a:t>
            </a:r>
            <a:endParaRPr lang="en-US" sz="1600" b="1" dirty="0"/>
          </a:p>
        </p:txBody>
      </p:sp>
      <p:sp>
        <p:nvSpPr>
          <p:cNvPr id="13" name="TextBox 12"/>
          <p:cNvSpPr txBox="1"/>
          <p:nvPr/>
        </p:nvSpPr>
        <p:spPr>
          <a:xfrm>
            <a:off x="7687044" y="2215570"/>
            <a:ext cx="1005890" cy="338554"/>
          </a:xfrm>
          <a:prstGeom prst="rect">
            <a:avLst/>
          </a:prstGeom>
          <a:noFill/>
        </p:spPr>
        <p:txBody>
          <a:bodyPr wrap="square" rtlCol="0">
            <a:spAutoFit/>
          </a:bodyPr>
          <a:lstStyle/>
          <a:p>
            <a:r>
              <a:rPr lang="en-US" sz="1600" b="1" dirty="0" smtClean="0"/>
              <a:t>8,827</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7,570</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272001"/>
            <a:ext cx="590877" cy="369332"/>
          </a:xfrm>
          <a:prstGeom prst="rect">
            <a:avLst/>
          </a:prstGeom>
          <a:noFill/>
        </p:spPr>
        <p:txBody>
          <a:bodyPr wrap="square" rtlCol="0">
            <a:spAutoFit/>
          </a:bodyPr>
          <a:lstStyle/>
          <a:p>
            <a:r>
              <a:rPr lang="en-US" b="1" dirty="0" smtClean="0">
                <a:solidFill>
                  <a:schemeClr val="bg1"/>
                </a:solidFill>
              </a:rPr>
              <a:t>76%</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85% of those diagnosed with HIV in 2014 had documented HIV-related care within 3 months of diagnosis</a:t>
            </a:r>
          </a:p>
          <a:p>
            <a:pPr marL="285750" indent="-285750">
              <a:buFont typeface="Wingdings" panose="05000000000000000000" pitchFamily="2" charset="2"/>
              <a:buChar char="Ø"/>
            </a:pPr>
            <a:r>
              <a:rPr lang="en-US" sz="1400" dirty="0" smtClean="0"/>
              <a:t>81% of PLWH in care had a suppressed viral load in 2014</a:t>
            </a:r>
            <a:endParaRPr lang="en-US" sz="1400" dirty="0"/>
          </a:p>
        </p:txBody>
      </p:sp>
      <p:sp>
        <p:nvSpPr>
          <p:cNvPr id="16" name="TextBox 15"/>
          <p:cNvSpPr txBox="1"/>
          <p:nvPr/>
        </p:nvSpPr>
        <p:spPr>
          <a:xfrm>
            <a:off x="5914579" y="2057626"/>
            <a:ext cx="914400" cy="338554"/>
          </a:xfrm>
          <a:prstGeom prst="rect">
            <a:avLst/>
          </a:prstGeom>
          <a:noFill/>
        </p:spPr>
        <p:txBody>
          <a:bodyPr wrap="square" rtlCol="0">
            <a:spAutoFit/>
          </a:bodyPr>
          <a:lstStyle/>
          <a:p>
            <a:r>
              <a:rPr lang="en-US" sz="1600" b="1" dirty="0" smtClean="0"/>
              <a:t>9,292</a:t>
            </a:r>
            <a:endParaRPr lang="en-US" sz="1600" b="1" dirty="0"/>
          </a:p>
        </p:txBody>
      </p:sp>
    </p:spTree>
    <p:extLst>
      <p:ext uri="{BB962C8B-B14F-4D97-AF65-F5344CB8AC3E}">
        <p14:creationId xmlns:p14="http://schemas.microsoft.com/office/powerpoint/2010/main" val="3700040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63458430"/>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14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2,396</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2,261</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1,722</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1,506</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28446"/>
            <a:ext cx="590877" cy="369332"/>
          </a:xfrm>
          <a:prstGeom prst="rect">
            <a:avLst/>
          </a:prstGeom>
          <a:noFill/>
        </p:spPr>
        <p:txBody>
          <a:bodyPr wrap="square" rtlCol="0">
            <a:spAutoFit/>
          </a:bodyPr>
          <a:lstStyle/>
          <a:p>
            <a:r>
              <a:rPr lang="en-US" b="1" dirty="0" smtClean="0">
                <a:solidFill>
                  <a:schemeClr val="bg1"/>
                </a:solidFill>
              </a:rPr>
              <a:t>76%</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92% of those diagnosed with HIV in 2014 had documented HIV-related care within 3 months of diagnosis</a:t>
            </a:r>
          </a:p>
          <a:p>
            <a:pPr marL="285750" indent="-285750">
              <a:buFont typeface="Wingdings" panose="05000000000000000000" pitchFamily="2" charset="2"/>
              <a:buChar char="Ø"/>
            </a:pPr>
            <a:r>
              <a:rPr lang="en-US" sz="1400" dirty="0" smtClean="0"/>
              <a:t>83%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1,813</a:t>
            </a:r>
            <a:endParaRPr lang="en-US" sz="1600" b="1" dirty="0"/>
          </a:p>
        </p:txBody>
      </p:sp>
    </p:spTree>
    <p:extLst>
      <p:ext uri="{BB962C8B-B14F-4D97-AF65-F5344CB8AC3E}">
        <p14:creationId xmlns:p14="http://schemas.microsoft.com/office/powerpoint/2010/main" val="3689976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6326334"/>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5/6/14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15,602</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14,694</a:t>
            </a:r>
            <a:endParaRPr lang="en-US" sz="1600" b="1" dirty="0"/>
          </a:p>
        </p:txBody>
      </p:sp>
      <p:sp>
        <p:nvSpPr>
          <p:cNvPr id="13" name="TextBox 12"/>
          <p:cNvSpPr txBox="1"/>
          <p:nvPr/>
        </p:nvSpPr>
        <p:spPr>
          <a:xfrm>
            <a:off x="7588724" y="2186074"/>
            <a:ext cx="1005890" cy="338554"/>
          </a:xfrm>
          <a:prstGeom prst="rect">
            <a:avLst/>
          </a:prstGeom>
          <a:noFill/>
        </p:spPr>
        <p:txBody>
          <a:bodyPr wrap="square" rtlCol="0">
            <a:spAutoFit/>
          </a:bodyPr>
          <a:lstStyle/>
          <a:p>
            <a:r>
              <a:rPr lang="en-US" sz="1600" b="1" dirty="0" smtClean="0"/>
              <a:t>11,314</a:t>
            </a:r>
            <a:endParaRPr lang="en-US" sz="1600" b="1" dirty="0"/>
          </a:p>
        </p:txBody>
      </p:sp>
      <p:sp>
        <p:nvSpPr>
          <p:cNvPr id="14" name="TextBox 13"/>
          <p:cNvSpPr txBox="1"/>
          <p:nvPr/>
        </p:nvSpPr>
        <p:spPr>
          <a:xfrm>
            <a:off x="9380599" y="2431364"/>
            <a:ext cx="654346" cy="338554"/>
          </a:xfrm>
          <a:prstGeom prst="rect">
            <a:avLst/>
          </a:prstGeom>
          <a:noFill/>
        </p:spPr>
        <p:txBody>
          <a:bodyPr wrap="none" rtlCol="0">
            <a:spAutoFit/>
          </a:bodyPr>
          <a:lstStyle/>
          <a:p>
            <a:r>
              <a:rPr lang="en-US" sz="1600" b="1" dirty="0" smtClean="0"/>
              <a:t>9,760</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05868"/>
            <a:ext cx="590877" cy="369332"/>
          </a:xfrm>
          <a:prstGeom prst="rect">
            <a:avLst/>
          </a:prstGeom>
          <a:noFill/>
        </p:spPr>
        <p:txBody>
          <a:bodyPr wrap="square" rtlCol="0">
            <a:spAutoFit/>
          </a:bodyPr>
          <a:lstStyle/>
          <a:p>
            <a:r>
              <a:rPr lang="en-US" b="1" dirty="0" smtClean="0">
                <a:solidFill>
                  <a:schemeClr val="bg1"/>
                </a:solidFill>
              </a:rPr>
              <a:t>76%</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86% of those diagnosed with HIV in 2014 had documented HIV-related care within 3 months of diagnosis</a:t>
            </a:r>
          </a:p>
          <a:p>
            <a:pPr marL="285750" indent="-285750">
              <a:buFont typeface="Wingdings" panose="05000000000000000000" pitchFamily="2" charset="2"/>
              <a:buChar char="Ø"/>
            </a:pPr>
            <a:r>
              <a:rPr lang="en-US" sz="1400" dirty="0" smtClean="0"/>
              <a:t>82% of PLWH in care had a suppressed viral load in 2014</a:t>
            </a:r>
            <a:endParaRPr lang="en-US" sz="1400" dirty="0"/>
          </a:p>
        </p:txBody>
      </p:sp>
      <p:sp>
        <p:nvSpPr>
          <p:cNvPr id="16" name="TextBox 15"/>
          <p:cNvSpPr txBox="1"/>
          <p:nvPr/>
        </p:nvSpPr>
        <p:spPr>
          <a:xfrm>
            <a:off x="5870880" y="2125360"/>
            <a:ext cx="914400" cy="338554"/>
          </a:xfrm>
          <a:prstGeom prst="rect">
            <a:avLst/>
          </a:prstGeom>
          <a:noFill/>
        </p:spPr>
        <p:txBody>
          <a:bodyPr wrap="square" rtlCol="0">
            <a:spAutoFit/>
          </a:bodyPr>
          <a:lstStyle/>
          <a:p>
            <a:r>
              <a:rPr lang="en-US" sz="1600" b="1" dirty="0" smtClean="0"/>
              <a:t>11,909</a:t>
            </a:r>
            <a:endParaRPr lang="en-US" sz="1600" b="1" dirty="0"/>
          </a:p>
        </p:txBody>
      </p:sp>
    </p:spTree>
    <p:extLst>
      <p:ext uri="{BB962C8B-B14F-4D97-AF65-F5344CB8AC3E}">
        <p14:creationId xmlns:p14="http://schemas.microsoft.com/office/powerpoint/2010/main" val="3842385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normAutofit/>
          </a:bodyPr>
          <a:lstStyle/>
          <a:p>
            <a:r>
              <a:rPr lang="en-US" b="1" dirty="0" smtClean="0"/>
              <a:t>Limitations to the </a:t>
            </a:r>
            <a:r>
              <a:rPr lang="en-US" b="1" dirty="0"/>
              <a:t>Data (part </a:t>
            </a:r>
            <a:r>
              <a:rPr lang="en-US" b="1" dirty="0" smtClean="0"/>
              <a:t>1 </a:t>
            </a:r>
            <a:r>
              <a:rPr lang="en-US" b="1" dirty="0"/>
              <a:t>of 2)</a:t>
            </a:r>
          </a:p>
        </p:txBody>
      </p:sp>
      <p:sp>
        <p:nvSpPr>
          <p:cNvPr id="3" name="Content Placeholder 2"/>
          <p:cNvSpPr>
            <a:spLocks noGrp="1"/>
          </p:cNvSpPr>
          <p:nvPr>
            <p:ph idx="1"/>
          </p:nvPr>
        </p:nvSpPr>
        <p:spPr>
          <a:xfrm>
            <a:off x="849745" y="1066800"/>
            <a:ext cx="9513455" cy="5486400"/>
          </a:xfrm>
        </p:spPr>
        <p:txBody>
          <a:bodyPr>
            <a:noAutofit/>
          </a:bodyPr>
          <a:lstStyle/>
          <a:p>
            <a:pPr>
              <a:spcBef>
                <a:spcPts val="0"/>
              </a:spcBef>
            </a:pPr>
            <a:r>
              <a:rPr lang="en-US" sz="2400" dirty="0">
                <a:solidFill>
                  <a:prstClr val="black"/>
                </a:solidFill>
              </a:rPr>
              <a:t>The most significant limitation is ensuring that all 110,000 PLWH that are presumed alive and living in Florida in eHARS are all </a:t>
            </a:r>
            <a:r>
              <a:rPr lang="en-US" sz="2400" dirty="0" smtClean="0">
                <a:solidFill>
                  <a:prstClr val="black"/>
                </a:solidFill>
              </a:rPr>
              <a:t>valid.</a:t>
            </a:r>
          </a:p>
          <a:p>
            <a:pPr>
              <a:spcBef>
                <a:spcPts val="0"/>
              </a:spcBef>
            </a:pPr>
            <a:endParaRPr lang="en-US" sz="2400" dirty="0" smtClean="0">
              <a:solidFill>
                <a:prstClr val="black"/>
              </a:solidFill>
            </a:endParaRPr>
          </a:p>
          <a:p>
            <a:pPr>
              <a:spcBef>
                <a:spcPts val="0"/>
              </a:spcBef>
            </a:pPr>
            <a:r>
              <a:rPr lang="en-US" sz="2000" dirty="0" smtClean="0">
                <a:solidFill>
                  <a:prstClr val="black"/>
                </a:solidFill>
              </a:rPr>
              <a:t>These </a:t>
            </a:r>
            <a:r>
              <a:rPr lang="en-US" sz="2000" dirty="0">
                <a:solidFill>
                  <a:prstClr val="black"/>
                </a:solidFill>
              </a:rPr>
              <a:t>data are generated from the merging of the following database: the HIV/AIDS Reporting System (eHARS) database, Florida’s CAREWare database, Miami’s SDIS database and ADAP.  </a:t>
            </a:r>
          </a:p>
          <a:p>
            <a:pPr marL="457200" lvl="1" indent="0">
              <a:spcBef>
                <a:spcPts val="0"/>
              </a:spcBef>
              <a:buNone/>
            </a:pPr>
            <a:r>
              <a:rPr lang="en-US" sz="2000" dirty="0">
                <a:solidFill>
                  <a:prstClr val="black"/>
                </a:solidFill>
              </a:rPr>
              <a:t>The analysis of these data depends on:</a:t>
            </a:r>
          </a:p>
          <a:p>
            <a:pPr marL="1028700" lvl="2" indent="-171450">
              <a:spcBef>
                <a:spcPts val="0"/>
              </a:spcBef>
            </a:pPr>
            <a:r>
              <a:rPr lang="en-US" sz="1600" dirty="0">
                <a:solidFill>
                  <a:prstClr val="black"/>
                </a:solidFill>
              </a:rPr>
              <a:t> the completeness of laboratory reporting in eHARS, </a:t>
            </a:r>
          </a:p>
          <a:p>
            <a:pPr marL="1028700" lvl="2" indent="-171450">
              <a:spcBef>
                <a:spcPts val="0"/>
              </a:spcBef>
            </a:pPr>
            <a:r>
              <a:rPr lang="en-US" sz="1600" dirty="0">
                <a:solidFill>
                  <a:prstClr val="black"/>
                </a:solidFill>
              </a:rPr>
              <a:t> maintaining timely reporting of deaths, and</a:t>
            </a:r>
          </a:p>
          <a:p>
            <a:pPr marL="1028700" lvl="2" indent="-171450">
              <a:spcBef>
                <a:spcPts val="0"/>
              </a:spcBef>
            </a:pPr>
            <a:r>
              <a:rPr lang="en-US" sz="1600" dirty="0">
                <a:solidFill>
                  <a:prstClr val="black"/>
                </a:solidFill>
              </a:rPr>
              <a:t> maintaining accurate current addresses, accommodating for in and out migration.  </a:t>
            </a:r>
          </a:p>
          <a:p>
            <a:pPr>
              <a:spcBef>
                <a:spcPts val="0"/>
              </a:spcBef>
            </a:pPr>
            <a:endParaRPr lang="en-US" sz="2400" dirty="0" smtClean="0">
              <a:solidFill>
                <a:prstClr val="black"/>
              </a:solidFill>
            </a:endParaRPr>
          </a:p>
          <a:p>
            <a:pPr>
              <a:spcBef>
                <a:spcPts val="0"/>
              </a:spcBef>
            </a:pPr>
            <a:r>
              <a:rPr lang="en-US" sz="2400" dirty="0" smtClean="0">
                <a:solidFill>
                  <a:prstClr val="black"/>
                </a:solidFill>
              </a:rPr>
              <a:t>The </a:t>
            </a:r>
            <a:r>
              <a:rPr lang="en-US" sz="2400" dirty="0">
                <a:solidFill>
                  <a:prstClr val="black"/>
                </a:solidFill>
              </a:rPr>
              <a:t>other significant limitation results in assuming that persons not in care based on the data matches above, are truly not in care. </a:t>
            </a:r>
            <a:endParaRPr lang="en-US" sz="2400" dirty="0" smtClean="0">
              <a:solidFill>
                <a:prstClr val="black"/>
              </a:solidFill>
            </a:endParaRPr>
          </a:p>
          <a:p>
            <a:pPr marL="0" indent="0">
              <a:spcBef>
                <a:spcPts val="0"/>
              </a:spcBef>
              <a:buNone/>
            </a:pPr>
            <a:endParaRPr lang="en-US" sz="2400" dirty="0">
              <a:solidFill>
                <a:prstClr val="black"/>
              </a:solidFill>
            </a:endParaRPr>
          </a:p>
          <a:p>
            <a:pPr marL="171450" indent="-171450">
              <a:spcBef>
                <a:spcPts val="0"/>
              </a:spcBef>
            </a:pPr>
            <a:r>
              <a:rPr lang="en-US" sz="2400" dirty="0" smtClean="0">
                <a:solidFill>
                  <a:prstClr val="black"/>
                </a:solidFill>
              </a:rPr>
              <a:t>Although </a:t>
            </a:r>
            <a:r>
              <a:rPr lang="en-US" sz="2400" dirty="0">
                <a:solidFill>
                  <a:prstClr val="black"/>
                </a:solidFill>
              </a:rPr>
              <a:t>significant strides have been made in the past year to address </a:t>
            </a:r>
            <a:r>
              <a:rPr lang="en-US" sz="2400" dirty="0" smtClean="0">
                <a:solidFill>
                  <a:prstClr val="black"/>
                </a:solidFill>
              </a:rPr>
              <a:t>these limitations at </a:t>
            </a:r>
            <a:r>
              <a:rPr lang="en-US" sz="2400" dirty="0">
                <a:solidFill>
                  <a:prstClr val="black"/>
                </a:solidFill>
              </a:rPr>
              <a:t>both the state and local levels, continued efforts will be made to further improve the completeness of these data elements.  </a:t>
            </a:r>
          </a:p>
          <a:p>
            <a:pPr marL="171450" indent="-171450">
              <a:spcBef>
                <a:spcPts val="0"/>
              </a:spcBef>
            </a:pPr>
            <a:endParaRPr lang="en-US" sz="2400" dirty="0">
              <a:solidFill>
                <a:prstClr val="black"/>
              </a:solidFill>
            </a:endParaRPr>
          </a:p>
          <a:p>
            <a:pPr marL="171450" indent="-171450">
              <a:spcBef>
                <a:spcPts val="0"/>
              </a:spcBef>
            </a:pPr>
            <a:endParaRPr lang="en-US" sz="2400" dirty="0">
              <a:solidFill>
                <a:prstClr val="black"/>
              </a:solidFill>
            </a:endParaRPr>
          </a:p>
          <a:p>
            <a:endParaRPr lang="en-US" sz="2400" dirty="0"/>
          </a:p>
        </p:txBody>
      </p:sp>
    </p:spTree>
    <p:extLst>
      <p:ext uri="{BB962C8B-B14F-4D97-AF65-F5344CB8AC3E}">
        <p14:creationId xmlns:p14="http://schemas.microsoft.com/office/powerpoint/2010/main" val="1792957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52914677"/>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7 (excl</a:t>
            </a:r>
            <a:r>
              <a:rPr lang="en-US" sz="3000" b="1" dirty="0"/>
              <a:t>. DOC), 2014</a:t>
            </a:r>
          </a:p>
        </p:txBody>
      </p:sp>
      <p:sp>
        <p:nvSpPr>
          <p:cNvPr id="10" name="TextBox 9"/>
          <p:cNvSpPr txBox="1"/>
          <p:nvPr/>
        </p:nvSpPr>
        <p:spPr>
          <a:xfrm>
            <a:off x="2401630" y="1442902"/>
            <a:ext cx="1145119" cy="338554"/>
          </a:xfrm>
          <a:prstGeom prst="rect">
            <a:avLst/>
          </a:prstGeom>
          <a:noFill/>
        </p:spPr>
        <p:txBody>
          <a:bodyPr wrap="square" rtlCol="0">
            <a:spAutoFit/>
          </a:bodyPr>
          <a:lstStyle/>
          <a:p>
            <a:r>
              <a:rPr lang="en-US" sz="1600" b="1" dirty="0" smtClean="0"/>
              <a:t>11,882</a:t>
            </a:r>
            <a:endParaRPr lang="en-US" sz="1600" b="1" dirty="0"/>
          </a:p>
        </p:txBody>
      </p:sp>
      <p:sp>
        <p:nvSpPr>
          <p:cNvPr id="11" name="TextBox 10"/>
          <p:cNvSpPr txBox="1"/>
          <p:nvPr/>
        </p:nvSpPr>
        <p:spPr>
          <a:xfrm>
            <a:off x="4107891" y="1680625"/>
            <a:ext cx="914400" cy="338554"/>
          </a:xfrm>
          <a:prstGeom prst="rect">
            <a:avLst/>
          </a:prstGeom>
          <a:noFill/>
        </p:spPr>
        <p:txBody>
          <a:bodyPr wrap="square" rtlCol="0">
            <a:spAutoFit/>
          </a:bodyPr>
          <a:lstStyle/>
          <a:p>
            <a:r>
              <a:rPr lang="en-US" sz="1600" b="1" dirty="0" smtClean="0"/>
              <a:t>10,834</a:t>
            </a:r>
            <a:endParaRPr lang="en-US" sz="1600" b="1" dirty="0"/>
          </a:p>
        </p:txBody>
      </p:sp>
      <p:sp>
        <p:nvSpPr>
          <p:cNvPr id="13" name="TextBox 12"/>
          <p:cNvSpPr txBox="1"/>
          <p:nvPr/>
        </p:nvSpPr>
        <p:spPr>
          <a:xfrm>
            <a:off x="7647716" y="2294226"/>
            <a:ext cx="1005890" cy="338554"/>
          </a:xfrm>
          <a:prstGeom prst="rect">
            <a:avLst/>
          </a:prstGeom>
          <a:noFill/>
        </p:spPr>
        <p:txBody>
          <a:bodyPr wrap="square" rtlCol="0">
            <a:spAutoFit/>
          </a:bodyPr>
          <a:lstStyle/>
          <a:p>
            <a:r>
              <a:rPr lang="en-US" sz="1600" b="1" dirty="0" smtClean="0"/>
              <a:t>7,959</a:t>
            </a:r>
            <a:endParaRPr lang="en-US" sz="1600" b="1" dirty="0"/>
          </a:p>
        </p:txBody>
      </p:sp>
      <p:sp>
        <p:nvSpPr>
          <p:cNvPr id="14" name="TextBox 13"/>
          <p:cNvSpPr txBox="1"/>
          <p:nvPr/>
        </p:nvSpPr>
        <p:spPr>
          <a:xfrm>
            <a:off x="9390432" y="2500188"/>
            <a:ext cx="654346" cy="338554"/>
          </a:xfrm>
          <a:prstGeom prst="rect">
            <a:avLst/>
          </a:prstGeom>
          <a:noFill/>
        </p:spPr>
        <p:txBody>
          <a:bodyPr wrap="none" rtlCol="0">
            <a:spAutoFit/>
          </a:bodyPr>
          <a:lstStyle/>
          <a:p>
            <a:r>
              <a:rPr lang="en-US" sz="1600" b="1" dirty="0" smtClean="0"/>
              <a:t>6,958</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81% of those diagnosed with HIV in 2014 had documented HIV-related care within 3 months of diagnosis</a:t>
            </a:r>
          </a:p>
          <a:p>
            <a:pPr marL="285750" indent="-285750">
              <a:buFont typeface="Wingdings" panose="05000000000000000000" pitchFamily="2" charset="2"/>
              <a:buChar char="Ø"/>
            </a:pPr>
            <a:r>
              <a:rPr lang="en-US" sz="1400" dirty="0" smtClean="0"/>
              <a:t>83% of PLWH in care had a suppressed viral load in 2014</a:t>
            </a:r>
            <a:endParaRPr lang="en-US" sz="1400" dirty="0"/>
          </a:p>
        </p:txBody>
      </p:sp>
      <p:sp>
        <p:nvSpPr>
          <p:cNvPr id="16" name="TextBox 15"/>
          <p:cNvSpPr txBox="1"/>
          <p:nvPr/>
        </p:nvSpPr>
        <p:spPr>
          <a:xfrm>
            <a:off x="5900376" y="2164688"/>
            <a:ext cx="914400" cy="338554"/>
          </a:xfrm>
          <a:prstGeom prst="rect">
            <a:avLst/>
          </a:prstGeom>
          <a:noFill/>
        </p:spPr>
        <p:txBody>
          <a:bodyPr wrap="square" rtlCol="0">
            <a:spAutoFit/>
          </a:bodyPr>
          <a:lstStyle/>
          <a:p>
            <a:r>
              <a:rPr lang="en-US" sz="1600" b="1" dirty="0" smtClean="0"/>
              <a:t>8,378</a:t>
            </a:r>
            <a:endParaRPr lang="en-US" sz="1600" b="1" dirty="0"/>
          </a:p>
        </p:txBody>
      </p:sp>
    </p:spTree>
    <p:extLst>
      <p:ext uri="{BB962C8B-B14F-4D97-AF65-F5344CB8AC3E}">
        <p14:creationId xmlns:p14="http://schemas.microsoft.com/office/powerpoint/2010/main" val="2301338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Orlando EMA (excl</a:t>
            </a:r>
            <a:r>
              <a:rPr lang="en-US" sz="3000" b="1" dirty="0"/>
              <a:t>. DOC), 2014</a:t>
            </a:r>
          </a:p>
        </p:txBody>
      </p:sp>
      <p:sp>
        <p:nvSpPr>
          <p:cNvPr id="10" name="TextBox 9"/>
          <p:cNvSpPr txBox="1"/>
          <p:nvPr/>
        </p:nvSpPr>
        <p:spPr>
          <a:xfrm>
            <a:off x="2381966" y="1442902"/>
            <a:ext cx="1145119" cy="338554"/>
          </a:xfrm>
          <a:prstGeom prst="rect">
            <a:avLst/>
          </a:prstGeom>
          <a:noFill/>
        </p:spPr>
        <p:txBody>
          <a:bodyPr wrap="square" rtlCol="0">
            <a:spAutoFit/>
          </a:bodyPr>
          <a:lstStyle/>
          <a:p>
            <a:r>
              <a:rPr lang="en-US" sz="1600" b="1" dirty="0" smtClean="0"/>
              <a:t>11,186</a:t>
            </a:r>
            <a:endParaRPr lang="en-US" sz="1600" b="1" dirty="0"/>
          </a:p>
        </p:txBody>
      </p:sp>
      <p:sp>
        <p:nvSpPr>
          <p:cNvPr id="11" name="TextBox 10"/>
          <p:cNvSpPr txBox="1"/>
          <p:nvPr/>
        </p:nvSpPr>
        <p:spPr>
          <a:xfrm>
            <a:off x="4117724" y="1660961"/>
            <a:ext cx="914400" cy="338554"/>
          </a:xfrm>
          <a:prstGeom prst="rect">
            <a:avLst/>
          </a:prstGeom>
          <a:noFill/>
        </p:spPr>
        <p:txBody>
          <a:bodyPr wrap="square" rtlCol="0">
            <a:spAutoFit/>
          </a:bodyPr>
          <a:lstStyle/>
          <a:p>
            <a:r>
              <a:rPr lang="en-US" sz="1600" b="1" dirty="0" smtClean="0"/>
              <a:t>10,174</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7,449</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6,495</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63914"/>
            <a:ext cx="590877" cy="369332"/>
          </a:xfrm>
          <a:prstGeom prst="rect">
            <a:avLst/>
          </a:prstGeom>
          <a:noFill/>
        </p:spPr>
        <p:txBody>
          <a:bodyPr wrap="square" rtlCol="0">
            <a:spAutoFit/>
          </a:bodyPr>
          <a:lstStyle/>
          <a:p>
            <a:r>
              <a:rPr lang="en-US" b="1" dirty="0" smtClean="0">
                <a:solidFill>
                  <a:schemeClr val="bg1"/>
                </a:solidFill>
              </a:rPr>
              <a:t>70%</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82% of those diagnosed with HIV in 2014 had documented HIV-related care within 3 months of diagnosis</a:t>
            </a:r>
          </a:p>
          <a:p>
            <a:pPr marL="285750" indent="-285750">
              <a:buFont typeface="Wingdings" panose="05000000000000000000" pitchFamily="2" charset="2"/>
              <a:buChar char="Ø"/>
            </a:pPr>
            <a:r>
              <a:rPr lang="en-US" sz="1400" dirty="0" smtClean="0"/>
              <a:t>83%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7,841</a:t>
            </a:r>
            <a:endParaRPr lang="en-US" sz="1600" b="1" dirty="0"/>
          </a:p>
        </p:txBody>
      </p:sp>
    </p:spTree>
    <p:extLst>
      <p:ext uri="{BB962C8B-B14F-4D97-AF65-F5344CB8AC3E}">
        <p14:creationId xmlns:p14="http://schemas.microsoft.com/office/powerpoint/2010/main" val="1387777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73402152"/>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8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4,470</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4,202</a:t>
            </a:r>
            <a:endParaRPr lang="en-US" sz="1600" b="1" dirty="0"/>
          </a:p>
        </p:txBody>
      </p:sp>
      <p:sp>
        <p:nvSpPr>
          <p:cNvPr id="13" name="TextBox 12"/>
          <p:cNvSpPr txBox="1"/>
          <p:nvPr/>
        </p:nvSpPr>
        <p:spPr>
          <a:xfrm>
            <a:off x="7628052" y="2235234"/>
            <a:ext cx="1005890" cy="338554"/>
          </a:xfrm>
          <a:prstGeom prst="rect">
            <a:avLst/>
          </a:prstGeom>
          <a:noFill/>
        </p:spPr>
        <p:txBody>
          <a:bodyPr wrap="square" rtlCol="0">
            <a:spAutoFit/>
          </a:bodyPr>
          <a:lstStyle/>
          <a:p>
            <a:r>
              <a:rPr lang="en-US" sz="1600" b="1" dirty="0" smtClean="0"/>
              <a:t>3,181</a:t>
            </a:r>
            <a:endParaRPr lang="en-US" sz="1600" b="1" dirty="0"/>
          </a:p>
        </p:txBody>
      </p:sp>
      <p:sp>
        <p:nvSpPr>
          <p:cNvPr id="14" name="TextBox 13"/>
          <p:cNvSpPr txBox="1"/>
          <p:nvPr/>
        </p:nvSpPr>
        <p:spPr>
          <a:xfrm>
            <a:off x="9400264" y="2431364"/>
            <a:ext cx="654346" cy="338554"/>
          </a:xfrm>
          <a:prstGeom prst="rect">
            <a:avLst/>
          </a:prstGeom>
          <a:noFill/>
        </p:spPr>
        <p:txBody>
          <a:bodyPr wrap="none" rtlCol="0">
            <a:spAutoFit/>
          </a:bodyPr>
          <a:lstStyle/>
          <a:p>
            <a:r>
              <a:rPr lang="en-US" sz="1600" b="1" dirty="0" smtClean="0"/>
              <a:t>2,819</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38092" y="2339904"/>
            <a:ext cx="590877" cy="369332"/>
          </a:xfrm>
          <a:prstGeom prst="rect">
            <a:avLst/>
          </a:prstGeom>
          <a:noFill/>
        </p:spPr>
        <p:txBody>
          <a:bodyPr wrap="square" rtlCol="0">
            <a:spAutoFit/>
          </a:bodyPr>
          <a:lstStyle/>
          <a:p>
            <a:r>
              <a:rPr lang="en-US" b="1" dirty="0" smtClean="0">
                <a:solidFill>
                  <a:schemeClr val="bg1"/>
                </a:solidFill>
              </a:rPr>
              <a:t>75%</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92% of those diagnosed with HIV in 2014 had documented HIV-related care within 3 months of diagnosis</a:t>
            </a:r>
          </a:p>
          <a:p>
            <a:pPr marL="285750" indent="-285750">
              <a:buFont typeface="Wingdings" panose="05000000000000000000" pitchFamily="2" charset="2"/>
              <a:buChar char="Ø"/>
            </a:pPr>
            <a:r>
              <a:rPr lang="en-US" sz="1400" dirty="0" smtClean="0"/>
              <a:t>84% of PLWH in care had a suppressed viral load in 2014</a:t>
            </a:r>
            <a:endParaRPr lang="en-US" sz="1400" dirty="0"/>
          </a:p>
        </p:txBody>
      </p:sp>
      <p:sp>
        <p:nvSpPr>
          <p:cNvPr id="16" name="TextBox 15"/>
          <p:cNvSpPr txBox="1"/>
          <p:nvPr/>
        </p:nvSpPr>
        <p:spPr>
          <a:xfrm>
            <a:off x="5910208" y="2125360"/>
            <a:ext cx="914400" cy="338554"/>
          </a:xfrm>
          <a:prstGeom prst="rect">
            <a:avLst/>
          </a:prstGeom>
          <a:noFill/>
        </p:spPr>
        <p:txBody>
          <a:bodyPr wrap="square" rtlCol="0">
            <a:spAutoFit/>
          </a:bodyPr>
          <a:lstStyle/>
          <a:p>
            <a:r>
              <a:rPr lang="en-US" sz="1600" b="1" dirty="0" smtClean="0"/>
              <a:t>3,348</a:t>
            </a:r>
            <a:endParaRPr lang="en-US" sz="1600" b="1" dirty="0"/>
          </a:p>
        </p:txBody>
      </p:sp>
    </p:spTree>
    <p:extLst>
      <p:ext uri="{BB962C8B-B14F-4D97-AF65-F5344CB8AC3E}">
        <p14:creationId xmlns:p14="http://schemas.microsoft.com/office/powerpoint/2010/main" val="1413734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West Palm Beach EMA (excl</a:t>
            </a:r>
            <a:r>
              <a:rPr lang="en-US" sz="3000" b="1" dirty="0"/>
              <a:t>. DOC), </a:t>
            </a:r>
            <a:r>
              <a:rPr lang="en-US" sz="3000" b="1" dirty="0" smtClean="0"/>
              <a:t>2014 </a:t>
            </a:r>
            <a:endParaRPr lang="en-US" sz="3000" b="1" dirty="0"/>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8,020</a:t>
            </a:r>
            <a:endParaRPr lang="en-US" sz="1600" b="1" dirty="0"/>
          </a:p>
        </p:txBody>
      </p:sp>
      <p:sp>
        <p:nvSpPr>
          <p:cNvPr id="11" name="TextBox 10"/>
          <p:cNvSpPr txBox="1"/>
          <p:nvPr/>
        </p:nvSpPr>
        <p:spPr>
          <a:xfrm>
            <a:off x="4216044" y="1729785"/>
            <a:ext cx="914400" cy="338554"/>
          </a:xfrm>
          <a:prstGeom prst="rect">
            <a:avLst/>
          </a:prstGeom>
          <a:noFill/>
        </p:spPr>
        <p:txBody>
          <a:bodyPr wrap="square" rtlCol="0">
            <a:spAutoFit/>
          </a:bodyPr>
          <a:lstStyle/>
          <a:p>
            <a:r>
              <a:rPr lang="en-US" sz="1600" b="1" dirty="0" smtClean="0"/>
              <a:t>7,019</a:t>
            </a:r>
            <a:endParaRPr lang="en-US" sz="1600" b="1" dirty="0"/>
          </a:p>
        </p:txBody>
      </p:sp>
      <p:sp>
        <p:nvSpPr>
          <p:cNvPr id="13" name="TextBox 12"/>
          <p:cNvSpPr txBox="1"/>
          <p:nvPr/>
        </p:nvSpPr>
        <p:spPr>
          <a:xfrm>
            <a:off x="7637884" y="2402378"/>
            <a:ext cx="1005890" cy="338554"/>
          </a:xfrm>
          <a:prstGeom prst="rect">
            <a:avLst/>
          </a:prstGeom>
          <a:noFill/>
        </p:spPr>
        <p:txBody>
          <a:bodyPr wrap="square" rtlCol="0">
            <a:spAutoFit/>
          </a:bodyPr>
          <a:lstStyle/>
          <a:p>
            <a:r>
              <a:rPr lang="en-US" sz="1600" b="1" dirty="0" smtClean="0"/>
              <a:t>4,988</a:t>
            </a:r>
            <a:endParaRPr lang="en-US" sz="1600" b="1" dirty="0"/>
          </a:p>
        </p:txBody>
      </p:sp>
      <p:sp>
        <p:nvSpPr>
          <p:cNvPr id="14" name="TextBox 13"/>
          <p:cNvSpPr txBox="1"/>
          <p:nvPr/>
        </p:nvSpPr>
        <p:spPr>
          <a:xfrm>
            <a:off x="9419928" y="2618174"/>
            <a:ext cx="654346" cy="338554"/>
          </a:xfrm>
          <a:prstGeom prst="rect">
            <a:avLst/>
          </a:prstGeom>
          <a:noFill/>
        </p:spPr>
        <p:txBody>
          <a:bodyPr wrap="none" rtlCol="0">
            <a:spAutoFit/>
          </a:bodyPr>
          <a:lstStyle/>
          <a:p>
            <a:r>
              <a:rPr lang="en-US" sz="1600" b="1" dirty="0" smtClean="0"/>
              <a:t>4,274</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552402"/>
            <a:ext cx="590877" cy="369332"/>
          </a:xfrm>
          <a:prstGeom prst="rect">
            <a:avLst/>
          </a:prstGeom>
          <a:noFill/>
        </p:spPr>
        <p:txBody>
          <a:bodyPr wrap="square" rtlCol="0">
            <a:spAutoFit/>
          </a:bodyPr>
          <a:lstStyle/>
          <a:p>
            <a:r>
              <a:rPr lang="en-US" b="1" dirty="0" smtClean="0">
                <a:solidFill>
                  <a:schemeClr val="bg1"/>
                </a:solidFill>
              </a:rPr>
              <a:t>65%</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80% of those diagnosed with HIV in 2014 had documented HIV-related care within 3 months of diagnosis</a:t>
            </a:r>
          </a:p>
          <a:p>
            <a:pPr marL="285750" indent="-285750">
              <a:buFont typeface="Wingdings" panose="05000000000000000000" pitchFamily="2" charset="2"/>
              <a:buChar char="Ø"/>
            </a:pPr>
            <a:r>
              <a:rPr lang="en-US" sz="1400" dirty="0" smtClean="0"/>
              <a:t>81% of PLWH in care had a suppressed viral load in 2014</a:t>
            </a:r>
            <a:endParaRPr lang="en-US" sz="1400" dirty="0"/>
          </a:p>
        </p:txBody>
      </p:sp>
      <p:sp>
        <p:nvSpPr>
          <p:cNvPr id="16" name="TextBox 15"/>
          <p:cNvSpPr txBox="1"/>
          <p:nvPr/>
        </p:nvSpPr>
        <p:spPr>
          <a:xfrm>
            <a:off x="5936790" y="2272117"/>
            <a:ext cx="914400" cy="338554"/>
          </a:xfrm>
          <a:prstGeom prst="rect">
            <a:avLst/>
          </a:prstGeom>
          <a:noFill/>
        </p:spPr>
        <p:txBody>
          <a:bodyPr wrap="square" rtlCol="0">
            <a:spAutoFit/>
          </a:bodyPr>
          <a:lstStyle/>
          <a:p>
            <a:r>
              <a:rPr lang="en-US" sz="1600" b="1" dirty="0" smtClean="0"/>
              <a:t>5,250</a:t>
            </a:r>
            <a:endParaRPr lang="en-US" sz="1600" b="1" dirty="0"/>
          </a:p>
        </p:txBody>
      </p:sp>
    </p:spTree>
    <p:extLst>
      <p:ext uri="{BB962C8B-B14F-4D97-AF65-F5344CB8AC3E}">
        <p14:creationId xmlns:p14="http://schemas.microsoft.com/office/powerpoint/2010/main" val="1252114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Fort Lauderdale EMA (excl</a:t>
            </a:r>
            <a:r>
              <a:rPr lang="en-US" sz="3000" b="1" dirty="0"/>
              <a:t>. DOC), </a:t>
            </a:r>
            <a:r>
              <a:rPr lang="en-US" sz="3000" b="1" dirty="0" smtClean="0"/>
              <a:t>2014 </a:t>
            </a:r>
            <a:endParaRPr lang="en-US" sz="3000" b="1" dirty="0"/>
          </a:p>
        </p:txBody>
      </p:sp>
      <p:sp>
        <p:nvSpPr>
          <p:cNvPr id="10" name="TextBox 9"/>
          <p:cNvSpPr txBox="1"/>
          <p:nvPr/>
        </p:nvSpPr>
        <p:spPr>
          <a:xfrm>
            <a:off x="2411461" y="1451667"/>
            <a:ext cx="1145119" cy="338554"/>
          </a:xfrm>
          <a:prstGeom prst="rect">
            <a:avLst/>
          </a:prstGeom>
          <a:noFill/>
        </p:spPr>
        <p:txBody>
          <a:bodyPr wrap="square" rtlCol="0">
            <a:spAutoFit/>
          </a:bodyPr>
          <a:lstStyle/>
          <a:p>
            <a:r>
              <a:rPr lang="en-US" sz="1600" b="1" dirty="0" smtClean="0"/>
              <a:t>19,391</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17,731</a:t>
            </a:r>
            <a:endParaRPr lang="en-US" sz="1600" b="1" dirty="0"/>
          </a:p>
        </p:txBody>
      </p:sp>
      <p:sp>
        <p:nvSpPr>
          <p:cNvPr id="13" name="TextBox 12"/>
          <p:cNvSpPr txBox="1"/>
          <p:nvPr/>
        </p:nvSpPr>
        <p:spPr>
          <a:xfrm>
            <a:off x="7588724" y="2235234"/>
            <a:ext cx="1005890" cy="338554"/>
          </a:xfrm>
          <a:prstGeom prst="rect">
            <a:avLst/>
          </a:prstGeom>
          <a:noFill/>
        </p:spPr>
        <p:txBody>
          <a:bodyPr wrap="square" rtlCol="0">
            <a:spAutoFit/>
          </a:bodyPr>
          <a:lstStyle/>
          <a:p>
            <a:r>
              <a:rPr lang="en-US" sz="1600" b="1" dirty="0" smtClean="0"/>
              <a:t>13,304</a:t>
            </a:r>
            <a:endParaRPr lang="en-US" sz="1600" b="1" dirty="0"/>
          </a:p>
        </p:txBody>
      </p:sp>
      <p:sp>
        <p:nvSpPr>
          <p:cNvPr id="14" name="TextBox 13"/>
          <p:cNvSpPr txBox="1"/>
          <p:nvPr/>
        </p:nvSpPr>
        <p:spPr>
          <a:xfrm>
            <a:off x="9351104" y="2441196"/>
            <a:ext cx="758541" cy="338554"/>
          </a:xfrm>
          <a:prstGeom prst="rect">
            <a:avLst/>
          </a:prstGeom>
          <a:noFill/>
        </p:spPr>
        <p:txBody>
          <a:bodyPr wrap="none" rtlCol="0">
            <a:spAutoFit/>
          </a:bodyPr>
          <a:lstStyle/>
          <a:p>
            <a:r>
              <a:rPr lang="en-US" sz="1600" b="1" dirty="0" smtClean="0"/>
              <a:t>11,872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84891"/>
            <a:ext cx="590877" cy="369332"/>
          </a:xfrm>
          <a:prstGeom prst="rect">
            <a:avLst/>
          </a:prstGeom>
          <a:noFill/>
        </p:spPr>
        <p:txBody>
          <a:bodyPr wrap="square" rtlCol="0">
            <a:spAutoFit/>
          </a:bodyPr>
          <a:lstStyle/>
          <a:p>
            <a:r>
              <a:rPr lang="en-US" b="1" dirty="0" smtClean="0">
                <a:solidFill>
                  <a:schemeClr val="bg1"/>
                </a:solidFill>
              </a:rPr>
              <a:t>72%</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86% of those diagnosed with HIV in 2014 had documented HIV-related care within 3 months of diagnosis</a:t>
            </a:r>
          </a:p>
          <a:p>
            <a:pPr marL="285750" indent="-285750">
              <a:buFont typeface="Wingdings" panose="05000000000000000000" pitchFamily="2" charset="2"/>
              <a:buChar char="Ø"/>
            </a:pPr>
            <a:r>
              <a:rPr lang="en-US" sz="1400" dirty="0" smtClean="0"/>
              <a:t>85%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14,004</a:t>
            </a:r>
            <a:endParaRPr lang="en-US" sz="1600" b="1" dirty="0"/>
          </a:p>
        </p:txBody>
      </p:sp>
    </p:spTree>
    <p:extLst>
      <p:ext uri="{BB962C8B-B14F-4D97-AF65-F5344CB8AC3E}">
        <p14:creationId xmlns:p14="http://schemas.microsoft.com/office/powerpoint/2010/main" val="300618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Miami EMA (excl</a:t>
            </a:r>
            <a:r>
              <a:rPr lang="en-US" sz="3000" b="1" dirty="0"/>
              <a:t>. DOC), </a:t>
            </a:r>
            <a:r>
              <a:rPr lang="en-US" sz="3000" b="1" dirty="0" smtClean="0"/>
              <a:t>2014 </a:t>
            </a:r>
            <a:endParaRPr lang="en-US" sz="3000" b="1" dirty="0"/>
          </a:p>
        </p:txBody>
      </p:sp>
      <p:sp>
        <p:nvSpPr>
          <p:cNvPr id="10" name="TextBox 9"/>
          <p:cNvSpPr txBox="1"/>
          <p:nvPr/>
        </p:nvSpPr>
        <p:spPr>
          <a:xfrm>
            <a:off x="2391797" y="1468391"/>
            <a:ext cx="1145119" cy="338554"/>
          </a:xfrm>
          <a:prstGeom prst="rect">
            <a:avLst/>
          </a:prstGeom>
          <a:noFill/>
        </p:spPr>
        <p:txBody>
          <a:bodyPr wrap="square" rtlCol="0">
            <a:spAutoFit/>
          </a:bodyPr>
          <a:lstStyle/>
          <a:p>
            <a:r>
              <a:rPr lang="en-US" sz="1600" b="1" dirty="0" smtClean="0"/>
              <a:t>26,042</a:t>
            </a:r>
            <a:endParaRPr lang="en-US" sz="1600" b="1" dirty="0"/>
          </a:p>
        </p:txBody>
      </p:sp>
      <p:sp>
        <p:nvSpPr>
          <p:cNvPr id="11" name="TextBox 10"/>
          <p:cNvSpPr txBox="1"/>
          <p:nvPr/>
        </p:nvSpPr>
        <p:spPr>
          <a:xfrm>
            <a:off x="4117724" y="1837940"/>
            <a:ext cx="914400" cy="338554"/>
          </a:xfrm>
          <a:prstGeom prst="rect">
            <a:avLst/>
          </a:prstGeom>
          <a:noFill/>
        </p:spPr>
        <p:txBody>
          <a:bodyPr wrap="square" rtlCol="0">
            <a:spAutoFit/>
          </a:bodyPr>
          <a:lstStyle/>
          <a:p>
            <a:r>
              <a:rPr lang="en-US" sz="1600" b="1" dirty="0" smtClean="0"/>
              <a:t>22,114</a:t>
            </a:r>
            <a:endParaRPr lang="en-US" sz="1600" b="1" dirty="0"/>
          </a:p>
        </p:txBody>
      </p:sp>
      <p:sp>
        <p:nvSpPr>
          <p:cNvPr id="13" name="TextBox 12"/>
          <p:cNvSpPr txBox="1"/>
          <p:nvPr/>
        </p:nvSpPr>
        <p:spPr>
          <a:xfrm>
            <a:off x="7588724" y="2441706"/>
            <a:ext cx="1005890" cy="338554"/>
          </a:xfrm>
          <a:prstGeom prst="rect">
            <a:avLst/>
          </a:prstGeom>
          <a:noFill/>
        </p:spPr>
        <p:txBody>
          <a:bodyPr wrap="square" rtlCol="0">
            <a:spAutoFit/>
          </a:bodyPr>
          <a:lstStyle/>
          <a:p>
            <a:r>
              <a:rPr lang="en-US" sz="1600" b="1" dirty="0" smtClean="0"/>
              <a:t>16,172</a:t>
            </a:r>
            <a:endParaRPr lang="en-US" sz="1600" b="1" dirty="0"/>
          </a:p>
        </p:txBody>
      </p:sp>
      <p:sp>
        <p:nvSpPr>
          <p:cNvPr id="14" name="TextBox 13"/>
          <p:cNvSpPr txBox="1"/>
          <p:nvPr/>
        </p:nvSpPr>
        <p:spPr>
          <a:xfrm>
            <a:off x="9360936" y="2637839"/>
            <a:ext cx="758541" cy="338554"/>
          </a:xfrm>
          <a:prstGeom prst="rect">
            <a:avLst/>
          </a:prstGeom>
          <a:noFill/>
        </p:spPr>
        <p:txBody>
          <a:bodyPr wrap="none" rtlCol="0">
            <a:spAutoFit/>
          </a:bodyPr>
          <a:lstStyle/>
          <a:p>
            <a:r>
              <a:rPr lang="en-US" sz="1600" b="1" dirty="0" smtClean="0"/>
              <a:t>14,102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86425" y="2552242"/>
            <a:ext cx="590877" cy="369332"/>
          </a:xfrm>
          <a:prstGeom prst="rect">
            <a:avLst/>
          </a:prstGeom>
          <a:noFill/>
        </p:spPr>
        <p:txBody>
          <a:bodyPr wrap="square" rtlCol="0">
            <a:spAutoFit/>
          </a:bodyPr>
          <a:lstStyle/>
          <a:p>
            <a:r>
              <a:rPr lang="en-US" b="1" dirty="0" smtClean="0">
                <a:solidFill>
                  <a:schemeClr val="bg1"/>
                </a:solidFill>
              </a:rPr>
              <a:t>65%</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79% of those diagnosed with HIV in 2014 had documented HIV-related care within 3 months of diagnosis</a:t>
            </a:r>
          </a:p>
          <a:p>
            <a:pPr marL="285750" indent="-285750">
              <a:buFont typeface="Wingdings" panose="05000000000000000000" pitchFamily="2" charset="2"/>
              <a:buChar char="Ø"/>
            </a:pPr>
            <a:r>
              <a:rPr lang="en-US" sz="1400" dirty="0" smtClean="0"/>
              <a:t>83% of PLWH in care had a suppressed viral load in 2014</a:t>
            </a:r>
            <a:endParaRPr lang="en-US" sz="1400" dirty="0"/>
          </a:p>
        </p:txBody>
      </p:sp>
      <p:sp>
        <p:nvSpPr>
          <p:cNvPr id="16" name="TextBox 15"/>
          <p:cNvSpPr txBox="1"/>
          <p:nvPr/>
        </p:nvSpPr>
        <p:spPr>
          <a:xfrm>
            <a:off x="5959368" y="2243344"/>
            <a:ext cx="914400" cy="338554"/>
          </a:xfrm>
          <a:prstGeom prst="rect">
            <a:avLst/>
          </a:prstGeom>
          <a:noFill/>
        </p:spPr>
        <p:txBody>
          <a:bodyPr wrap="square" rtlCol="0">
            <a:spAutoFit/>
          </a:bodyPr>
          <a:lstStyle/>
          <a:p>
            <a:r>
              <a:rPr lang="en-US" sz="1600" b="1" dirty="0" smtClean="0"/>
              <a:t>17,023</a:t>
            </a:r>
            <a:endParaRPr lang="en-US" sz="1600" b="1" dirty="0"/>
          </a:p>
        </p:txBody>
      </p:sp>
    </p:spTree>
    <p:extLst>
      <p:ext uri="{BB962C8B-B14F-4D97-AF65-F5344CB8AC3E}">
        <p14:creationId xmlns:p14="http://schemas.microsoft.com/office/powerpoint/2010/main" val="2394366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10779799"/>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Monroe (excl</a:t>
            </a:r>
            <a:r>
              <a:rPr lang="en-US" sz="3000" b="1" dirty="0"/>
              <a:t>. DOC), </a:t>
            </a:r>
            <a:r>
              <a:rPr lang="en-US" sz="3000" b="1" dirty="0" smtClean="0"/>
              <a:t>2014</a:t>
            </a:r>
            <a:endParaRPr lang="en-US" sz="3000" b="1" dirty="0"/>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658</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627</a:t>
            </a:r>
            <a:endParaRPr lang="en-US" sz="1600" b="1" dirty="0"/>
          </a:p>
        </p:txBody>
      </p:sp>
      <p:sp>
        <p:nvSpPr>
          <p:cNvPr id="13" name="TextBox 12"/>
          <p:cNvSpPr txBox="1"/>
          <p:nvPr/>
        </p:nvSpPr>
        <p:spPr>
          <a:xfrm>
            <a:off x="7693439" y="2431364"/>
            <a:ext cx="1005890" cy="338554"/>
          </a:xfrm>
          <a:prstGeom prst="rect">
            <a:avLst/>
          </a:prstGeom>
          <a:noFill/>
        </p:spPr>
        <p:txBody>
          <a:bodyPr wrap="square" rtlCol="0">
            <a:spAutoFit/>
          </a:bodyPr>
          <a:lstStyle/>
          <a:p>
            <a:r>
              <a:rPr lang="en-US" sz="1600" b="1" dirty="0" smtClean="0"/>
              <a:t>400</a:t>
            </a:r>
            <a:endParaRPr lang="en-US" sz="1600" b="1" dirty="0"/>
          </a:p>
        </p:txBody>
      </p:sp>
      <p:sp>
        <p:nvSpPr>
          <p:cNvPr id="14" name="TextBox 13"/>
          <p:cNvSpPr txBox="1"/>
          <p:nvPr/>
        </p:nvSpPr>
        <p:spPr>
          <a:xfrm>
            <a:off x="9469088" y="2539516"/>
            <a:ext cx="497252" cy="338554"/>
          </a:xfrm>
          <a:prstGeom prst="rect">
            <a:avLst/>
          </a:prstGeom>
          <a:noFill/>
        </p:spPr>
        <p:txBody>
          <a:bodyPr wrap="none" rtlCol="0">
            <a:spAutoFit/>
          </a:bodyPr>
          <a:lstStyle/>
          <a:p>
            <a:r>
              <a:rPr lang="en-US" sz="1600" b="1" dirty="0" smtClean="0"/>
              <a:t>382</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563324"/>
            <a:ext cx="590877" cy="369332"/>
          </a:xfrm>
          <a:prstGeom prst="rect">
            <a:avLst/>
          </a:prstGeom>
          <a:noFill/>
        </p:spPr>
        <p:txBody>
          <a:bodyPr wrap="square" rtlCol="0">
            <a:spAutoFit/>
          </a:bodyPr>
          <a:lstStyle/>
          <a:p>
            <a:r>
              <a:rPr lang="en-US" b="1" dirty="0" smtClean="0">
                <a:solidFill>
                  <a:schemeClr val="bg1"/>
                </a:solidFill>
              </a:rPr>
              <a:t>64%</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100% of those diagnosed with HIV in 2014 had documented HIV-related care within 3 months of diagnosis</a:t>
            </a:r>
          </a:p>
          <a:p>
            <a:pPr marL="285750" indent="-285750">
              <a:buFont typeface="Wingdings" panose="05000000000000000000" pitchFamily="2" charset="2"/>
              <a:buChar char="Ø"/>
            </a:pPr>
            <a:r>
              <a:rPr lang="en-US" sz="1400" dirty="0" smtClean="0"/>
              <a:t>91% of PLWH in care had a suppressed viral load in 2014</a:t>
            </a:r>
            <a:endParaRPr lang="en-US" sz="1400" dirty="0"/>
          </a:p>
        </p:txBody>
      </p:sp>
      <p:sp>
        <p:nvSpPr>
          <p:cNvPr id="16" name="TextBox 15"/>
          <p:cNvSpPr txBox="1"/>
          <p:nvPr/>
        </p:nvSpPr>
        <p:spPr>
          <a:xfrm>
            <a:off x="5959368" y="2322000"/>
            <a:ext cx="914400" cy="338554"/>
          </a:xfrm>
          <a:prstGeom prst="rect">
            <a:avLst/>
          </a:prstGeom>
          <a:noFill/>
        </p:spPr>
        <p:txBody>
          <a:bodyPr wrap="square" rtlCol="0">
            <a:spAutoFit/>
          </a:bodyPr>
          <a:lstStyle/>
          <a:p>
            <a:r>
              <a:rPr lang="en-US" sz="1600" b="1" dirty="0" smtClean="0"/>
              <a:t>421</a:t>
            </a:r>
            <a:endParaRPr lang="en-US" sz="1600" b="1" dirty="0"/>
          </a:p>
        </p:txBody>
      </p:sp>
    </p:spTree>
    <p:extLst>
      <p:ext uri="{BB962C8B-B14F-4D97-AF65-F5344CB8AC3E}">
        <p14:creationId xmlns:p14="http://schemas.microsoft.com/office/powerpoint/2010/main" val="10214983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2359573"/>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12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1,784</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1,634</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1,238</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1,100</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88481" y="2384891"/>
            <a:ext cx="590877" cy="369332"/>
          </a:xfrm>
          <a:prstGeom prst="rect">
            <a:avLst/>
          </a:prstGeom>
          <a:noFill/>
        </p:spPr>
        <p:txBody>
          <a:bodyPr wrap="square" rtlCol="0">
            <a:spAutoFit/>
          </a:bodyPr>
          <a:lstStyle/>
          <a:p>
            <a:r>
              <a:rPr lang="en-US" b="1" dirty="0" smtClean="0">
                <a:solidFill>
                  <a:schemeClr val="bg1"/>
                </a:solidFill>
              </a:rPr>
              <a:t>73%</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81% of those diagnosed with HIV in 2014 had documented HIV-related care within 3 months of diagnosis</a:t>
            </a:r>
          </a:p>
          <a:p>
            <a:pPr marL="285750" indent="-285750">
              <a:buFont typeface="Wingdings" panose="05000000000000000000" pitchFamily="2" charset="2"/>
              <a:buChar char="Ø"/>
            </a:pPr>
            <a:r>
              <a:rPr lang="en-US" sz="1400" dirty="0" smtClean="0"/>
              <a:t>84%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1,303</a:t>
            </a:r>
            <a:endParaRPr lang="en-US" sz="1600" b="1" dirty="0"/>
          </a:p>
        </p:txBody>
      </p:sp>
    </p:spTree>
    <p:extLst>
      <p:ext uri="{BB962C8B-B14F-4D97-AF65-F5344CB8AC3E}">
        <p14:creationId xmlns:p14="http://schemas.microsoft.com/office/powerpoint/2010/main" val="28030219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6642593"/>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r>
              <a:rPr lang="en-US" sz="3000" b="1" dirty="0"/>
              <a:t/>
            </a:r>
            <a:br>
              <a:rPr lang="en-US" sz="3000" b="1" dirty="0"/>
            </a:br>
            <a:r>
              <a:rPr lang="en-US" sz="3000" b="1" dirty="0" smtClean="0"/>
              <a:t>Partnership 15 (excl</a:t>
            </a:r>
            <a:r>
              <a:rPr lang="en-US" sz="3000" b="1" dirty="0"/>
              <a:t>. DOC), 2014</a:t>
            </a:r>
          </a:p>
        </p:txBody>
      </p:sp>
      <p:sp>
        <p:nvSpPr>
          <p:cNvPr id="10" name="TextBox 9"/>
          <p:cNvSpPr txBox="1"/>
          <p:nvPr/>
        </p:nvSpPr>
        <p:spPr>
          <a:xfrm>
            <a:off x="2450790" y="1442902"/>
            <a:ext cx="1145119" cy="338554"/>
          </a:xfrm>
          <a:prstGeom prst="rect">
            <a:avLst/>
          </a:prstGeom>
          <a:noFill/>
        </p:spPr>
        <p:txBody>
          <a:bodyPr wrap="square" rtlCol="0">
            <a:spAutoFit/>
          </a:bodyPr>
          <a:lstStyle/>
          <a:p>
            <a:r>
              <a:rPr lang="en-US" sz="1600" b="1" dirty="0" smtClean="0"/>
              <a:t>2,442</a:t>
            </a:r>
            <a:endParaRPr lang="en-US" sz="1600" b="1" dirty="0"/>
          </a:p>
        </p:txBody>
      </p:sp>
      <p:sp>
        <p:nvSpPr>
          <p:cNvPr id="11" name="TextBox 10"/>
          <p:cNvSpPr txBox="1"/>
          <p:nvPr/>
        </p:nvSpPr>
        <p:spPr>
          <a:xfrm>
            <a:off x="4216044" y="1611801"/>
            <a:ext cx="914400" cy="338554"/>
          </a:xfrm>
          <a:prstGeom prst="rect">
            <a:avLst/>
          </a:prstGeom>
          <a:noFill/>
        </p:spPr>
        <p:txBody>
          <a:bodyPr wrap="square" rtlCol="0">
            <a:spAutoFit/>
          </a:bodyPr>
          <a:lstStyle/>
          <a:p>
            <a:r>
              <a:rPr lang="en-US" sz="1600" b="1" dirty="0" smtClean="0"/>
              <a:t>2,272</a:t>
            </a:r>
            <a:endParaRPr lang="en-US" sz="1600" b="1" dirty="0"/>
          </a:p>
        </p:txBody>
      </p:sp>
      <p:sp>
        <p:nvSpPr>
          <p:cNvPr id="13" name="TextBox 12"/>
          <p:cNvSpPr txBox="1"/>
          <p:nvPr/>
        </p:nvSpPr>
        <p:spPr>
          <a:xfrm>
            <a:off x="7687044" y="2235234"/>
            <a:ext cx="1005890" cy="338554"/>
          </a:xfrm>
          <a:prstGeom prst="rect">
            <a:avLst/>
          </a:prstGeom>
          <a:noFill/>
        </p:spPr>
        <p:txBody>
          <a:bodyPr wrap="square" rtlCol="0">
            <a:spAutoFit/>
          </a:bodyPr>
          <a:lstStyle/>
          <a:p>
            <a:r>
              <a:rPr lang="en-US" sz="1600" b="1" dirty="0" smtClean="0"/>
              <a:t>1,697</a:t>
            </a:r>
            <a:endParaRPr lang="en-US" sz="1600" b="1" dirty="0"/>
          </a:p>
        </p:txBody>
      </p:sp>
      <p:sp>
        <p:nvSpPr>
          <p:cNvPr id="14" name="TextBox 13"/>
          <p:cNvSpPr txBox="1"/>
          <p:nvPr/>
        </p:nvSpPr>
        <p:spPr>
          <a:xfrm>
            <a:off x="9469088" y="2431364"/>
            <a:ext cx="654346" cy="338554"/>
          </a:xfrm>
          <a:prstGeom prst="rect">
            <a:avLst/>
          </a:prstGeom>
          <a:noFill/>
        </p:spPr>
        <p:txBody>
          <a:bodyPr wrap="none" rtlCol="0">
            <a:spAutoFit/>
          </a:bodyPr>
          <a:lstStyle/>
          <a:p>
            <a:r>
              <a:rPr lang="en-US" sz="1600" b="1" dirty="0" smtClean="0"/>
              <a:t>1,440</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384891"/>
            <a:ext cx="590877" cy="369332"/>
          </a:xfrm>
          <a:prstGeom prst="rect">
            <a:avLst/>
          </a:prstGeom>
          <a:noFill/>
        </p:spPr>
        <p:txBody>
          <a:bodyPr wrap="square" rtlCol="0">
            <a:spAutoFit/>
          </a:bodyPr>
          <a:lstStyle/>
          <a:p>
            <a:r>
              <a:rPr lang="en-US" b="1" dirty="0" smtClean="0">
                <a:solidFill>
                  <a:schemeClr val="bg1"/>
                </a:solidFill>
              </a:rPr>
              <a:t>73%</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75% of those diagnosed with HIV in 2014 had documented HIV-related care within 3 months of diagnosis</a:t>
            </a:r>
          </a:p>
          <a:p>
            <a:pPr marL="285750" indent="-285750">
              <a:buFont typeface="Wingdings" panose="05000000000000000000" pitchFamily="2" charset="2"/>
              <a:buChar char="Ø"/>
            </a:pPr>
            <a:r>
              <a:rPr lang="en-US" sz="1400" dirty="0" smtClean="0"/>
              <a:t>81% of PLWH in care had a suppressed viral load in 2014</a:t>
            </a:r>
            <a:endParaRPr lang="en-US" sz="1400" dirty="0"/>
          </a:p>
        </p:txBody>
      </p:sp>
      <p:sp>
        <p:nvSpPr>
          <p:cNvPr id="16" name="TextBox 15"/>
          <p:cNvSpPr txBox="1"/>
          <p:nvPr/>
        </p:nvSpPr>
        <p:spPr>
          <a:xfrm>
            <a:off x="5959368" y="2125360"/>
            <a:ext cx="914400" cy="338554"/>
          </a:xfrm>
          <a:prstGeom prst="rect">
            <a:avLst/>
          </a:prstGeom>
          <a:noFill/>
        </p:spPr>
        <p:txBody>
          <a:bodyPr wrap="square" rtlCol="0">
            <a:spAutoFit/>
          </a:bodyPr>
          <a:lstStyle/>
          <a:p>
            <a:r>
              <a:rPr lang="en-US" sz="1600" b="1" dirty="0" smtClean="0"/>
              <a:t>1,786</a:t>
            </a:r>
            <a:endParaRPr lang="en-US" sz="1600" b="1" dirty="0"/>
          </a:p>
        </p:txBody>
      </p:sp>
    </p:spTree>
    <p:extLst>
      <p:ext uri="{BB962C8B-B14F-4D97-AF65-F5344CB8AC3E}">
        <p14:creationId xmlns:p14="http://schemas.microsoft.com/office/powerpoint/2010/main" val="18059414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ulf-Islands-National-Seashore_-Dunes_-9_2-Miles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3"/>
          <p:cNvSpPr txBox="1">
            <a:spLocks noChangeArrowheads="1"/>
          </p:cNvSpPr>
          <p:nvPr/>
        </p:nvSpPr>
        <p:spPr bwMode="auto">
          <a:xfrm>
            <a:off x="1524000" y="0"/>
            <a:ext cx="9144000"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dirty="0">
              <a:solidFill>
                <a:srgbClr val="C80043"/>
              </a:solidFill>
            </a:endParaRPr>
          </a:p>
          <a:p>
            <a:pPr eaLnBrk="1" hangingPunct="1">
              <a:spcBef>
                <a:spcPct val="0"/>
              </a:spcBef>
              <a:buFontTx/>
              <a:buNone/>
            </a:pPr>
            <a:r>
              <a:rPr lang="en-US" altLang="en-US" sz="2800" b="1" dirty="0">
                <a:solidFill>
                  <a:srgbClr val="C80043"/>
                </a:solidFill>
                <a:latin typeface="Arial Black" pitchFamily="34" charset="0"/>
              </a:rPr>
              <a:t>For Florida HIV/AIDS Surveillance Data</a:t>
            </a:r>
          </a:p>
          <a:p>
            <a:pPr eaLnBrk="1" hangingPunct="1">
              <a:spcBef>
                <a:spcPct val="0"/>
              </a:spcBef>
              <a:buFontTx/>
              <a:buNone/>
            </a:pPr>
            <a:r>
              <a:rPr lang="en-US" altLang="en-US" sz="2800" b="1" dirty="0">
                <a:solidFill>
                  <a:srgbClr val="C80043"/>
                </a:solidFill>
              </a:rPr>
              <a:t>Contact: (850) 245-4444</a:t>
            </a:r>
          </a:p>
          <a:p>
            <a:pPr eaLnBrk="1" hangingPunct="1">
              <a:spcBef>
                <a:spcPct val="0"/>
              </a:spcBef>
              <a:buFontTx/>
              <a:buNone/>
            </a:pPr>
            <a:endParaRPr lang="en-US" altLang="en-US" sz="1800" b="1" dirty="0">
              <a:solidFill>
                <a:srgbClr val="C80043"/>
              </a:solidFill>
              <a:latin typeface="Arial Black" panose="020B0A04020102020204" pitchFamily="34" charset="0"/>
            </a:endParaRPr>
          </a:p>
          <a:p>
            <a:pPr eaLnBrk="1" hangingPunct="1">
              <a:spcBef>
                <a:spcPct val="0"/>
              </a:spcBef>
              <a:buFontTx/>
              <a:buNone/>
            </a:pPr>
            <a:r>
              <a:rPr lang="en-US" altLang="en-US" sz="2400" b="1" dirty="0">
                <a:latin typeface="Arial Black" panose="020B0A04020102020204" pitchFamily="34" charset="0"/>
              </a:rPr>
              <a:t>  Lorene Maddox, MPH   	     Ext. 2613</a:t>
            </a:r>
          </a:p>
          <a:p>
            <a:pPr eaLnBrk="1" hangingPunct="1">
              <a:spcBef>
                <a:spcPct val="0"/>
              </a:spcBef>
              <a:buFontTx/>
              <a:buNone/>
            </a:pPr>
            <a:r>
              <a:rPr lang="en-US" altLang="en-US" sz="2400" b="1" dirty="0">
                <a:latin typeface="Arial Black" panose="020B0A04020102020204" pitchFamily="34" charset="0"/>
              </a:rPr>
              <a:t>  Tracina Bush, BSW	    	     Ext. 2612</a:t>
            </a:r>
          </a:p>
          <a:p>
            <a:pPr eaLnBrk="1" hangingPunct="1">
              <a:spcBef>
                <a:spcPct val="0"/>
              </a:spcBef>
              <a:buFontTx/>
              <a:buNone/>
            </a:pPr>
            <a:r>
              <a:rPr lang="en-US" altLang="en-US" sz="2400" b="1" dirty="0">
                <a:latin typeface="Arial Black" panose="020B0A04020102020204" pitchFamily="34" charset="0"/>
              </a:rPr>
              <a:t>  </a:t>
            </a:r>
            <a:r>
              <a:rPr lang="en-US" altLang="en-US" sz="2400" b="1" dirty="0" err="1">
                <a:latin typeface="Arial Black" panose="020B0A04020102020204" pitchFamily="34" charset="0"/>
              </a:rPr>
              <a:t>Madgene</a:t>
            </a:r>
            <a:r>
              <a:rPr lang="en-US" altLang="en-US" sz="2400" b="1" dirty="0">
                <a:latin typeface="Arial Black" panose="020B0A04020102020204" pitchFamily="34" charset="0"/>
              </a:rPr>
              <a:t> </a:t>
            </a:r>
            <a:r>
              <a:rPr lang="en-US" altLang="en-US" sz="2400" b="1" dirty="0" err="1">
                <a:latin typeface="Arial Black" panose="020B0A04020102020204" pitchFamily="34" charset="0"/>
              </a:rPr>
              <a:t>Moise</a:t>
            </a:r>
            <a:r>
              <a:rPr lang="en-US" altLang="en-US" sz="2400" b="1" dirty="0">
                <a:latin typeface="Arial Black" panose="020B0A04020102020204" pitchFamily="34" charset="0"/>
              </a:rPr>
              <a:t>, MPH	     Ext. 2373</a:t>
            </a:r>
          </a:p>
          <a:p>
            <a:pPr eaLnBrk="1" hangingPunct="1">
              <a:spcBef>
                <a:spcPct val="0"/>
              </a:spcBef>
              <a:buFontTx/>
              <a:buNone/>
            </a:pPr>
            <a:endParaRPr lang="en-US" altLang="en-US" sz="2400" b="1" dirty="0">
              <a:solidFill>
                <a:schemeClr val="bg2"/>
              </a:solidFill>
            </a:endParaRPr>
          </a:p>
          <a:p>
            <a:pPr eaLnBrk="1" hangingPunct="1">
              <a:spcBef>
                <a:spcPct val="0"/>
              </a:spcBef>
              <a:buFontTx/>
              <a:buNone/>
            </a:pPr>
            <a:endParaRPr lang="en-US" altLang="en-US" sz="1800" b="1" dirty="0">
              <a:solidFill>
                <a:schemeClr val="bg2"/>
              </a:solidFill>
            </a:endParaRPr>
          </a:p>
          <a:p>
            <a:pPr eaLnBrk="1" hangingPunct="1">
              <a:spcBef>
                <a:spcPct val="0"/>
              </a:spcBef>
              <a:buFontTx/>
              <a:buNone/>
            </a:pPr>
            <a:endParaRPr lang="en-US" altLang="en-US" sz="1800" b="1" dirty="0">
              <a:solidFill>
                <a:schemeClr val="bg2"/>
              </a:solidFill>
            </a:endParaRPr>
          </a:p>
          <a:p>
            <a:pPr eaLnBrk="1" hangingPunct="1">
              <a:spcBef>
                <a:spcPct val="0"/>
              </a:spcBef>
              <a:buFontTx/>
              <a:buNone/>
            </a:pPr>
            <a:endParaRPr lang="en-US" altLang="en-US" sz="1800" b="1" dirty="0"/>
          </a:p>
          <a:p>
            <a:pPr eaLnBrk="1" hangingPunct="1">
              <a:spcBef>
                <a:spcPct val="0"/>
              </a:spcBef>
              <a:buFontTx/>
              <a:buNone/>
            </a:pPr>
            <a:endParaRPr lang="en-US" altLang="en-US" sz="1700" b="1" u="sng" dirty="0"/>
          </a:p>
          <a:p>
            <a:pPr algn="r" eaLnBrk="1" hangingPunct="1">
              <a:spcBef>
                <a:spcPct val="0"/>
              </a:spcBef>
              <a:buFontTx/>
              <a:buNone/>
            </a:pPr>
            <a:endParaRPr lang="en-US" altLang="en-US" sz="1700" b="1" u="sng" dirty="0">
              <a:solidFill>
                <a:srgbClr val="090991"/>
              </a:solidFill>
              <a:latin typeface="Arial Black" panose="020B0A04020102020204" pitchFamily="34" charset="0"/>
            </a:endParaRPr>
          </a:p>
          <a:p>
            <a:pPr algn="r" eaLnBrk="1" hangingPunct="1">
              <a:spcBef>
                <a:spcPct val="0"/>
              </a:spcBef>
              <a:buFontTx/>
              <a:buNone/>
            </a:pPr>
            <a:r>
              <a:rPr lang="en-US" altLang="en-US" sz="1800" b="1" u="sng" dirty="0">
                <a:solidFill>
                  <a:srgbClr val="090991"/>
                </a:solidFill>
                <a:latin typeface="Arial Black" panose="020B0A04020102020204" pitchFamily="34" charset="0"/>
              </a:rPr>
              <a:t>Visit Florida’s internet site for:</a:t>
            </a:r>
          </a:p>
          <a:p>
            <a:pPr algn="r" eaLnBrk="1" hangingPunct="1">
              <a:spcBef>
                <a:spcPct val="0"/>
              </a:spcBef>
              <a:buFontTx/>
              <a:buNone/>
            </a:pPr>
            <a:r>
              <a:rPr lang="en-US" altLang="en-US" sz="1800" b="1" dirty="0">
                <a:solidFill>
                  <a:srgbClr val="090991"/>
                </a:solidFill>
                <a:latin typeface="Arial Black" panose="020B0A04020102020204" pitchFamily="34" charset="0"/>
              </a:rPr>
              <a:t>Monthly Surveillance Reports</a:t>
            </a:r>
          </a:p>
          <a:p>
            <a:pPr algn="r" eaLnBrk="1" hangingPunct="1">
              <a:spcBef>
                <a:spcPct val="0"/>
              </a:spcBef>
              <a:buFontTx/>
              <a:buNone/>
            </a:pPr>
            <a:r>
              <a:rPr lang="en-US" altLang="en-US" sz="1800" b="1" dirty="0">
                <a:solidFill>
                  <a:srgbClr val="090991"/>
                </a:solidFill>
                <a:latin typeface="Arial Black" panose="020B0A04020102020204" pitchFamily="34" charset="0"/>
              </a:rPr>
              <a:t>Slide Sets and Fact Sheets</a:t>
            </a:r>
          </a:p>
          <a:p>
            <a:pPr algn="r" eaLnBrk="1" hangingPunct="1">
              <a:spcBef>
                <a:spcPct val="0"/>
              </a:spcBef>
              <a:buFontTx/>
              <a:buNone/>
            </a:pPr>
            <a:r>
              <a:rPr lang="en-US" altLang="en-US" sz="1800" b="1" dirty="0">
                <a:solidFill>
                  <a:srgbClr val="090991"/>
                </a:solidFill>
                <a:latin typeface="Arial Black" panose="020B0A04020102020204" pitchFamily="34" charset="0"/>
              </a:rPr>
              <a:t>Annual Reports and </a:t>
            </a:r>
            <a:r>
              <a:rPr lang="en-US" altLang="en-US" sz="1800" b="1" dirty="0" err="1">
                <a:solidFill>
                  <a:srgbClr val="090991"/>
                </a:solidFill>
                <a:latin typeface="Arial Black" panose="020B0A04020102020204" pitchFamily="34" charset="0"/>
              </a:rPr>
              <a:t>Epi</a:t>
            </a:r>
            <a:r>
              <a:rPr lang="en-US" altLang="en-US" sz="1800" b="1" dirty="0">
                <a:solidFill>
                  <a:srgbClr val="090991"/>
                </a:solidFill>
                <a:latin typeface="Arial Black" panose="020B0A04020102020204" pitchFamily="34" charset="0"/>
              </a:rPr>
              <a:t> Profiles</a:t>
            </a:r>
          </a:p>
          <a:p>
            <a:pPr algn="r" eaLnBrk="1" hangingPunct="1">
              <a:spcBef>
                <a:spcPct val="0"/>
              </a:spcBef>
              <a:buFontTx/>
              <a:buNone/>
            </a:pPr>
            <a:r>
              <a:rPr lang="en-US" altLang="en-US" sz="1800" b="1" dirty="0">
                <a:latin typeface="Arial Black" panose="020B0A04020102020204" pitchFamily="34" charset="0"/>
              </a:rPr>
              <a:t>  </a:t>
            </a:r>
            <a:r>
              <a:rPr lang="en-US" altLang="en-US" sz="1800" b="1" dirty="0">
                <a:solidFill>
                  <a:srgbClr val="FF0000"/>
                </a:solidFill>
                <a:latin typeface="Arial Black" panose="020B0A04020102020204" pitchFamily="34" charset="0"/>
              </a:rPr>
              <a:t>http://www.doh.state.fl.us/disease_ctrl/aids/trends/trends.html</a:t>
            </a:r>
          </a:p>
          <a:p>
            <a:pPr algn="r" eaLnBrk="1" hangingPunct="1">
              <a:spcBef>
                <a:spcPct val="0"/>
              </a:spcBef>
              <a:buFontTx/>
              <a:buNone/>
            </a:pPr>
            <a:endParaRPr lang="en-US" altLang="en-US" sz="1800" b="1" dirty="0">
              <a:latin typeface="Arial Black" panose="020B0A04020102020204" pitchFamily="34" charset="0"/>
            </a:endParaRPr>
          </a:p>
          <a:p>
            <a:pPr algn="r" eaLnBrk="1" hangingPunct="1">
              <a:spcBef>
                <a:spcPct val="0"/>
              </a:spcBef>
              <a:buFontTx/>
              <a:buNone/>
            </a:pPr>
            <a:r>
              <a:rPr lang="en-US" altLang="en-US" sz="1800" b="1" u="sng" dirty="0">
                <a:solidFill>
                  <a:srgbClr val="090991"/>
                </a:solidFill>
                <a:latin typeface="Arial Black" panose="020B0A04020102020204" pitchFamily="34" charset="0"/>
              </a:rPr>
              <a:t>Visit CDC’s HIV/AIDS internet site for:</a:t>
            </a:r>
          </a:p>
          <a:p>
            <a:pPr algn="r" eaLnBrk="1" hangingPunct="1">
              <a:spcBef>
                <a:spcPct val="0"/>
              </a:spcBef>
              <a:buFontTx/>
              <a:buNone/>
            </a:pPr>
            <a:r>
              <a:rPr lang="en-US" altLang="en-US" sz="1800" b="1" dirty="0">
                <a:solidFill>
                  <a:srgbClr val="090991"/>
                </a:solidFill>
                <a:latin typeface="Arial Black" panose="020B0A04020102020204" pitchFamily="34" charset="0"/>
              </a:rPr>
              <a:t>Surveillance Reports, fact sheets and slide sets</a:t>
            </a:r>
            <a:r>
              <a:rPr lang="en-US" altLang="en-US" sz="1800" b="1" dirty="0">
                <a:solidFill>
                  <a:srgbClr val="000099"/>
                </a:solidFill>
                <a:latin typeface="Arial Black" panose="020B0A04020102020204" pitchFamily="34" charset="0"/>
              </a:rPr>
              <a:t>  </a:t>
            </a:r>
            <a:r>
              <a:rPr lang="en-US" altLang="en-US" sz="1800" b="1" dirty="0">
                <a:solidFill>
                  <a:srgbClr val="FF0000"/>
                </a:solidFill>
                <a:latin typeface="Arial Black" panose="020B0A04020102020204" pitchFamily="34" charset="0"/>
              </a:rPr>
              <a:t>http://www.cdc.gov/hiv/topics/surveillance/resources/reports/index.htm</a:t>
            </a:r>
          </a:p>
        </p:txBody>
      </p:sp>
    </p:spTree>
    <p:extLst>
      <p:ext uri="{BB962C8B-B14F-4D97-AF65-F5344CB8AC3E}">
        <p14:creationId xmlns:p14="http://schemas.microsoft.com/office/powerpoint/2010/main" val="117838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normAutofit/>
          </a:bodyPr>
          <a:lstStyle/>
          <a:p>
            <a:r>
              <a:rPr lang="en-US" b="1" dirty="0" smtClean="0"/>
              <a:t>Limitations to the Data (part 2 of 2)</a:t>
            </a:r>
            <a:endParaRPr lang="en-US" b="1" dirty="0"/>
          </a:p>
        </p:txBody>
      </p:sp>
      <p:sp>
        <p:nvSpPr>
          <p:cNvPr id="3" name="Content Placeholder 2"/>
          <p:cNvSpPr>
            <a:spLocks noGrp="1"/>
          </p:cNvSpPr>
          <p:nvPr>
            <p:ph idx="1"/>
          </p:nvPr>
        </p:nvSpPr>
        <p:spPr>
          <a:xfrm>
            <a:off x="1202499" y="1414397"/>
            <a:ext cx="9720197" cy="4785987"/>
          </a:xfrm>
        </p:spPr>
        <p:txBody>
          <a:bodyPr>
            <a:noAutofit/>
          </a:bodyPr>
          <a:lstStyle/>
          <a:p>
            <a:pPr marL="171450" indent="-171450">
              <a:spcBef>
                <a:spcPts val="0"/>
              </a:spcBef>
            </a:pPr>
            <a:r>
              <a:rPr lang="en-US" dirty="0" smtClean="0">
                <a:solidFill>
                  <a:prstClr val="black"/>
                </a:solidFill>
              </a:rPr>
              <a:t>All of the bars </a:t>
            </a:r>
            <a:r>
              <a:rPr lang="en-US" dirty="0">
                <a:solidFill>
                  <a:prstClr val="black"/>
                </a:solidFill>
              </a:rPr>
              <a:t>in the HIV </a:t>
            </a:r>
            <a:r>
              <a:rPr lang="en-US" dirty="0" smtClean="0">
                <a:solidFill>
                  <a:prstClr val="black"/>
                </a:solidFill>
              </a:rPr>
              <a:t>Care Continuum </a:t>
            </a:r>
            <a:r>
              <a:rPr lang="en-US" dirty="0">
                <a:solidFill>
                  <a:prstClr val="black"/>
                </a:solidFill>
              </a:rPr>
              <a:t>reflect actual </a:t>
            </a:r>
            <a:r>
              <a:rPr lang="en-US" dirty="0" smtClean="0">
                <a:solidFill>
                  <a:prstClr val="black"/>
                </a:solidFill>
              </a:rPr>
              <a:t>data, analyzed from the matched databases with the exception of the ART bar.  </a:t>
            </a:r>
          </a:p>
          <a:p>
            <a:pPr marL="171450" indent="-171450">
              <a:spcBef>
                <a:spcPts val="0"/>
              </a:spcBef>
            </a:pPr>
            <a:endParaRPr lang="en-US" dirty="0">
              <a:solidFill>
                <a:prstClr val="black"/>
              </a:solidFill>
            </a:endParaRPr>
          </a:p>
          <a:p>
            <a:pPr marL="171450" indent="-171450">
              <a:spcBef>
                <a:spcPts val="0"/>
              </a:spcBef>
            </a:pPr>
            <a:r>
              <a:rPr lang="en-US" dirty="0" smtClean="0">
                <a:solidFill>
                  <a:prstClr val="black"/>
                </a:solidFill>
              </a:rPr>
              <a:t>The </a:t>
            </a:r>
            <a:r>
              <a:rPr lang="en-US" dirty="0">
                <a:solidFill>
                  <a:prstClr val="black"/>
                </a:solidFill>
              </a:rPr>
              <a:t>data for </a:t>
            </a:r>
            <a:r>
              <a:rPr lang="en-US" dirty="0" smtClean="0">
                <a:solidFill>
                  <a:prstClr val="black"/>
                </a:solidFill>
              </a:rPr>
              <a:t>ART was </a:t>
            </a:r>
            <a:r>
              <a:rPr lang="en-US" dirty="0">
                <a:solidFill>
                  <a:prstClr val="black"/>
                </a:solidFill>
              </a:rPr>
              <a:t>estimated based on MMP data. </a:t>
            </a:r>
            <a:r>
              <a:rPr lang="en-US" dirty="0" smtClean="0">
                <a:solidFill>
                  <a:prstClr val="black"/>
                </a:solidFill>
              </a:rPr>
              <a:t>These estimations were applied to the main state and partnership area bars.  However, this </a:t>
            </a:r>
            <a:r>
              <a:rPr lang="en-US" dirty="0">
                <a:solidFill>
                  <a:prstClr val="black"/>
                </a:solidFill>
              </a:rPr>
              <a:t>bar was omitted on tables with demographic and risk breakdowns because the estimated value is based on small numbers.  In the upcoming year, we will evaluate the use of the patient care databases along with eHARS to get a more accurate estimate for the state and local areas</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46083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45181875"/>
              </p:ext>
            </p:extLst>
          </p:nvPr>
        </p:nvGraphicFramePr>
        <p:xfrm>
          <a:off x="1039576" y="1655158"/>
          <a:ext cx="9673029" cy="3262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301083" y="260660"/>
            <a:ext cx="11619571" cy="1177528"/>
          </a:xfrm>
        </p:spPr>
        <p:txBody>
          <a:bodyPr>
            <a:noAutofit/>
          </a:bodyPr>
          <a:lstStyle/>
          <a:p>
            <a:pPr algn="ctr"/>
            <a:r>
              <a:rPr lang="en-US" sz="3000" b="1" dirty="0"/>
              <a:t>Number and Percentage of </a:t>
            </a:r>
            <a:r>
              <a:rPr lang="en-US" sz="3000" b="1" dirty="0" smtClean="0"/>
              <a:t>Persons Diagnosed and Living with HIV (PLWH)</a:t>
            </a:r>
            <a:r>
              <a:rPr lang="en-US" sz="3000" b="1" dirty="0"/>
              <a:t/>
            </a:r>
            <a:br>
              <a:rPr lang="en-US" sz="3000" b="1" dirty="0"/>
            </a:br>
            <a:r>
              <a:rPr lang="en-US" sz="3000" b="1" dirty="0"/>
              <a:t>Engaged in Selected Stages </a:t>
            </a:r>
            <a:r>
              <a:rPr lang="en-US" sz="3000" b="1" dirty="0" smtClean="0"/>
              <a:t>of the </a:t>
            </a:r>
            <a:r>
              <a:rPr lang="en-US" sz="3000" b="1" dirty="0"/>
              <a:t>Continuum of HIV </a:t>
            </a:r>
            <a:r>
              <a:rPr lang="en-US" sz="3000" b="1" dirty="0" smtClean="0"/>
              <a:t>Care</a:t>
            </a:r>
            <a:br>
              <a:rPr lang="en-US" sz="3000" b="1" dirty="0" smtClean="0"/>
            </a:br>
            <a:r>
              <a:rPr lang="en-US" sz="3000" b="1" dirty="0" smtClean="0"/>
              <a:t>Florida (incl. </a:t>
            </a:r>
            <a:r>
              <a:rPr lang="en-US" sz="3000" b="1" dirty="0"/>
              <a:t>DOC), 2014</a:t>
            </a:r>
          </a:p>
        </p:txBody>
      </p:sp>
      <p:sp>
        <p:nvSpPr>
          <p:cNvPr id="10" name="TextBox 9"/>
          <p:cNvSpPr txBox="1"/>
          <p:nvPr/>
        </p:nvSpPr>
        <p:spPr>
          <a:xfrm>
            <a:off x="2293478" y="1442902"/>
            <a:ext cx="1145119" cy="338554"/>
          </a:xfrm>
          <a:prstGeom prst="rect">
            <a:avLst/>
          </a:prstGeom>
          <a:noFill/>
        </p:spPr>
        <p:txBody>
          <a:bodyPr wrap="square" rtlCol="0">
            <a:spAutoFit/>
          </a:bodyPr>
          <a:lstStyle/>
          <a:p>
            <a:r>
              <a:rPr lang="en-US" sz="1600" b="1" dirty="0" smtClean="0"/>
              <a:t>109,969</a:t>
            </a:r>
            <a:endParaRPr lang="en-US" sz="1600" b="1" dirty="0"/>
          </a:p>
        </p:txBody>
      </p:sp>
      <p:sp>
        <p:nvSpPr>
          <p:cNvPr id="11" name="TextBox 10"/>
          <p:cNvSpPr txBox="1"/>
          <p:nvPr/>
        </p:nvSpPr>
        <p:spPr>
          <a:xfrm>
            <a:off x="4166884" y="1719953"/>
            <a:ext cx="914400" cy="338554"/>
          </a:xfrm>
          <a:prstGeom prst="rect">
            <a:avLst/>
          </a:prstGeom>
          <a:noFill/>
        </p:spPr>
        <p:txBody>
          <a:bodyPr wrap="square" rtlCol="0">
            <a:spAutoFit/>
          </a:bodyPr>
          <a:lstStyle/>
          <a:p>
            <a:r>
              <a:rPr lang="en-US" sz="1600" b="1" dirty="0" smtClean="0"/>
              <a:t>99,516</a:t>
            </a:r>
            <a:endParaRPr lang="en-US" sz="1600" b="1" dirty="0"/>
          </a:p>
        </p:txBody>
      </p:sp>
      <p:sp>
        <p:nvSpPr>
          <p:cNvPr id="12" name="TextBox 11"/>
          <p:cNvSpPr txBox="1"/>
          <p:nvPr/>
        </p:nvSpPr>
        <p:spPr>
          <a:xfrm>
            <a:off x="5876090" y="2212927"/>
            <a:ext cx="914400" cy="338554"/>
          </a:xfrm>
          <a:prstGeom prst="rect">
            <a:avLst/>
          </a:prstGeom>
          <a:noFill/>
        </p:spPr>
        <p:txBody>
          <a:bodyPr wrap="square" rtlCol="0">
            <a:spAutoFit/>
          </a:bodyPr>
          <a:lstStyle/>
          <a:p>
            <a:r>
              <a:rPr lang="en-US" sz="1600" b="1" dirty="0" smtClean="0"/>
              <a:t>78,124</a:t>
            </a:r>
            <a:endParaRPr lang="en-US" sz="1600" b="1" dirty="0"/>
          </a:p>
        </p:txBody>
      </p:sp>
      <p:sp>
        <p:nvSpPr>
          <p:cNvPr id="13" name="TextBox 12"/>
          <p:cNvSpPr txBox="1"/>
          <p:nvPr/>
        </p:nvSpPr>
        <p:spPr>
          <a:xfrm>
            <a:off x="7567852" y="2310026"/>
            <a:ext cx="1005890" cy="338554"/>
          </a:xfrm>
          <a:prstGeom prst="rect">
            <a:avLst/>
          </a:prstGeom>
          <a:noFill/>
        </p:spPr>
        <p:txBody>
          <a:bodyPr wrap="square" rtlCol="0">
            <a:spAutoFit/>
          </a:bodyPr>
          <a:lstStyle/>
          <a:p>
            <a:r>
              <a:rPr lang="en-US" sz="1600" b="1" dirty="0" smtClean="0"/>
              <a:t>74,218</a:t>
            </a:r>
            <a:endParaRPr lang="en-US" sz="1600" b="1" dirty="0"/>
          </a:p>
        </p:txBody>
      </p:sp>
      <p:sp>
        <p:nvSpPr>
          <p:cNvPr id="14" name="TextBox 13"/>
          <p:cNvSpPr txBox="1"/>
          <p:nvPr/>
        </p:nvSpPr>
        <p:spPr>
          <a:xfrm>
            <a:off x="9351104" y="2523406"/>
            <a:ext cx="758541" cy="338554"/>
          </a:xfrm>
          <a:prstGeom prst="rect">
            <a:avLst/>
          </a:prstGeom>
          <a:noFill/>
        </p:spPr>
        <p:txBody>
          <a:bodyPr wrap="none" rtlCol="0">
            <a:spAutoFit/>
          </a:bodyPr>
          <a:lstStyle/>
          <a:p>
            <a:r>
              <a:rPr lang="en-US" sz="1600" b="1" dirty="0" smtClean="0"/>
              <a:t>64,230</a:t>
            </a:r>
            <a:endParaRPr lang="en-US" sz="1600" b="1" dirty="0"/>
          </a:p>
        </p:txBody>
      </p:sp>
      <p:sp>
        <p:nvSpPr>
          <p:cNvPr id="3" name="TextBox 2"/>
          <p:cNvSpPr txBox="1"/>
          <p:nvPr/>
        </p:nvSpPr>
        <p:spPr>
          <a:xfrm>
            <a:off x="385900" y="5408264"/>
            <a:ext cx="10980380" cy="1384995"/>
          </a:xfrm>
          <a:prstGeom prst="rect">
            <a:avLst/>
          </a:prstGeom>
          <a:noFill/>
        </p:spPr>
        <p:txBody>
          <a:bodyPr wrap="square" rtlCol="0">
            <a:spAutoFit/>
          </a:bodyPr>
          <a:lstStyle/>
          <a:p>
            <a:r>
              <a:rPr lang="en-US" sz="1400" b="1" dirty="0" smtClean="0">
                <a:solidFill>
                  <a:srgbClr val="0070C0"/>
                </a:solidFill>
              </a:rPr>
              <a:t>(1) </a:t>
            </a:r>
            <a:r>
              <a:rPr lang="en-US" sz="1400" b="1" u="sng" dirty="0" smtClean="0">
                <a:solidFill>
                  <a:srgbClr val="0070C0"/>
                </a:solidFill>
              </a:rPr>
              <a:t>HIV Diagnosed:</a:t>
            </a:r>
            <a:r>
              <a:rPr lang="en-US" sz="1400" dirty="0" smtClean="0">
                <a:solidFill>
                  <a:srgbClr val="0070C0"/>
                </a:solidFill>
              </a:rPr>
              <a:t> Persons diagnosed and living with HIV (PLWH) in Florida through the end </a:t>
            </a:r>
            <a:r>
              <a:rPr lang="en-US" sz="1400" dirty="0">
                <a:solidFill>
                  <a:srgbClr val="0070C0"/>
                </a:solidFill>
              </a:rPr>
              <a:t>of </a:t>
            </a:r>
            <a:r>
              <a:rPr lang="en-US" sz="1400" dirty="0" smtClean="0">
                <a:solidFill>
                  <a:srgbClr val="0070C0"/>
                </a:solidFill>
              </a:rPr>
              <a:t>2014.</a:t>
            </a:r>
          </a:p>
          <a:p>
            <a:pPr marL="228600" indent="-228600">
              <a:buAutoNum type="arabicParenBoth" startAt="2"/>
            </a:pPr>
            <a:r>
              <a:rPr lang="en-US" sz="1400" b="1" u="sng" dirty="0">
                <a:solidFill>
                  <a:schemeClr val="accent2">
                    <a:lumMod val="75000"/>
                  </a:schemeClr>
                </a:solidFill>
              </a:rPr>
              <a:t>Ever in Care</a:t>
            </a:r>
            <a:r>
              <a:rPr lang="en-US" sz="1400" dirty="0">
                <a:solidFill>
                  <a:schemeClr val="accent2">
                    <a:lumMod val="75000"/>
                  </a:schemeClr>
                </a:solidFill>
              </a:rPr>
              <a:t>:  PLWH with at least 1 documented viral load (VL) or CD4 lab, medical visit or prescription since HIV </a:t>
            </a:r>
            <a:r>
              <a:rPr lang="en-US" sz="1400" dirty="0" smtClean="0">
                <a:solidFill>
                  <a:schemeClr val="accent2">
                    <a:lumMod val="75000"/>
                  </a:schemeClr>
                </a:solidFill>
              </a:rPr>
              <a:t>diagnosis.</a:t>
            </a:r>
            <a:endParaRPr lang="en-US" sz="1400" dirty="0">
              <a:solidFill>
                <a:schemeClr val="accent2">
                  <a:lumMod val="75000"/>
                </a:schemeClr>
              </a:solidFill>
            </a:endParaRPr>
          </a:p>
          <a:p>
            <a:pPr marL="228600" indent="-228600">
              <a:buAutoNum type="arabicParenBoth" startAt="2"/>
            </a:pPr>
            <a:r>
              <a:rPr lang="en-US" sz="1400" b="1" u="sng" dirty="0" smtClean="0">
                <a:solidFill>
                  <a:schemeClr val="accent6">
                    <a:lumMod val="75000"/>
                  </a:schemeClr>
                </a:solidFill>
              </a:rPr>
              <a:t>In Care</a:t>
            </a:r>
            <a:r>
              <a:rPr lang="en-US" sz="1400" dirty="0">
                <a:solidFill>
                  <a:schemeClr val="accent6">
                    <a:lumMod val="75000"/>
                  </a:schemeClr>
                </a:solidFill>
              </a:rPr>
              <a:t>: PLWH with at least 1 documented  VL or CD4 lab, medical visit or prescription in 2014.</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u="sng" dirty="0" smtClean="0">
                <a:solidFill>
                  <a:schemeClr val="accent6">
                    <a:lumMod val="50000"/>
                  </a:schemeClr>
                </a:solidFill>
              </a:rPr>
              <a:t>Retained </a:t>
            </a:r>
            <a:r>
              <a:rPr lang="en-US" sz="1400" b="1" u="sng" dirty="0">
                <a:solidFill>
                  <a:schemeClr val="accent6">
                    <a:lumMod val="50000"/>
                  </a:schemeClr>
                </a:solidFill>
              </a:rPr>
              <a:t>in </a:t>
            </a:r>
            <a:r>
              <a:rPr lang="en-US" sz="1400" b="1" u="sng" dirty="0" smtClean="0">
                <a:solidFill>
                  <a:schemeClr val="accent6">
                    <a:lumMod val="50000"/>
                  </a:schemeClr>
                </a:solidFill>
              </a:rPr>
              <a:t>Care</a:t>
            </a:r>
            <a:r>
              <a:rPr lang="en-US" sz="1400" dirty="0">
                <a:solidFill>
                  <a:schemeClr val="accent6">
                    <a:lumMod val="50000"/>
                  </a:schemeClr>
                </a:solidFill>
              </a:rPr>
              <a:t>:  PLWH with 2 or more documented  VL or CD4 labs, medical visits or prescriptions (at least 3 months apart) in 2014.</a:t>
            </a:r>
            <a:endParaRPr lang="en-US" sz="1400" dirty="0" smtClean="0">
              <a:solidFill>
                <a:schemeClr val="accent6">
                  <a:lumMod val="50000"/>
                </a:schemeClr>
              </a:solidFill>
            </a:endParaRPr>
          </a:p>
          <a:p>
            <a:pPr marL="228600" indent="-228600">
              <a:buAutoNum type="arabicParenBoth" startAt="2"/>
            </a:pPr>
            <a:r>
              <a:rPr lang="en-US" sz="1400" b="1" u="sng" dirty="0">
                <a:solidFill>
                  <a:srgbClr val="7030A0"/>
                </a:solidFill>
              </a:rPr>
              <a:t>On ART</a:t>
            </a:r>
            <a:r>
              <a:rPr lang="en-US" sz="1400" dirty="0">
                <a:solidFill>
                  <a:srgbClr val="7030A0"/>
                </a:solidFill>
              </a:rPr>
              <a:t>:  </a:t>
            </a:r>
            <a:r>
              <a:rPr lang="en-US" sz="1400" dirty="0" smtClean="0">
                <a:solidFill>
                  <a:srgbClr val="7030A0"/>
                </a:solidFill>
              </a:rPr>
              <a:t>Estimated PLWH on </a:t>
            </a:r>
            <a:r>
              <a:rPr lang="en-US" sz="1400" dirty="0">
                <a:solidFill>
                  <a:srgbClr val="7030A0"/>
                </a:solidFill>
              </a:rPr>
              <a:t>antiretroviral </a:t>
            </a:r>
            <a:r>
              <a:rPr lang="en-US" sz="1400" dirty="0" smtClean="0">
                <a:solidFill>
                  <a:srgbClr val="7030A0"/>
                </a:solidFill>
              </a:rPr>
              <a:t>therapy (ART) in 2014 (estimated from 2013 FL MMP data).</a:t>
            </a:r>
          </a:p>
          <a:p>
            <a:pPr marL="228600" indent="-228600">
              <a:buAutoNum type="arabicParenBoth" startAt="2"/>
            </a:pPr>
            <a:r>
              <a:rPr lang="en-US" sz="1400" b="1" u="sng" dirty="0">
                <a:solidFill>
                  <a:srgbClr val="00B0F0"/>
                </a:solidFill>
              </a:rPr>
              <a:t>Suppressed Viral Load</a:t>
            </a:r>
            <a:r>
              <a:rPr lang="en-US" sz="1400" dirty="0">
                <a:solidFill>
                  <a:srgbClr val="00B0F0"/>
                </a:solidFill>
              </a:rPr>
              <a:t>:  </a:t>
            </a:r>
            <a:r>
              <a:rPr lang="en-US" sz="1400" dirty="0" smtClean="0">
                <a:solidFill>
                  <a:srgbClr val="00B0F0"/>
                </a:solidFill>
              </a:rPr>
              <a:t>PLWH with a suppressed VL (&lt;200 copies/mL) on last VL in 2014. </a:t>
            </a:r>
            <a:endParaRPr lang="en-US" sz="1400" dirty="0">
              <a:solidFill>
                <a:srgbClr val="00B0F0"/>
              </a:solidFill>
            </a:endParaRPr>
          </a:p>
        </p:txBody>
      </p:sp>
      <p:sp>
        <p:nvSpPr>
          <p:cNvPr id="4" name="TextBox 3"/>
          <p:cNvSpPr txBox="1"/>
          <p:nvPr/>
        </p:nvSpPr>
        <p:spPr>
          <a:xfrm>
            <a:off x="5977192" y="2430047"/>
            <a:ext cx="590877" cy="369332"/>
          </a:xfrm>
          <a:prstGeom prst="rect">
            <a:avLst/>
          </a:prstGeom>
          <a:noFill/>
        </p:spPr>
        <p:txBody>
          <a:bodyPr wrap="square" rtlCol="0">
            <a:spAutoFit/>
          </a:bodyPr>
          <a:lstStyle/>
          <a:p>
            <a:r>
              <a:rPr lang="en-US" b="1" dirty="0" smtClean="0">
                <a:solidFill>
                  <a:schemeClr val="bg1"/>
                </a:solidFill>
              </a:rPr>
              <a:t>71%</a:t>
            </a:r>
            <a:endParaRPr lang="en-US" b="1" dirty="0">
              <a:solidFill>
                <a:schemeClr val="bg1"/>
              </a:solidFill>
            </a:endParaRPr>
          </a:p>
        </p:txBody>
      </p:sp>
      <p:sp>
        <p:nvSpPr>
          <p:cNvPr id="15" name="TextBox 14"/>
          <p:cNvSpPr txBox="1"/>
          <p:nvPr/>
        </p:nvSpPr>
        <p:spPr>
          <a:xfrm>
            <a:off x="1873404" y="4846998"/>
            <a:ext cx="872025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83% of those diagnosed with HIV in 2014 had documented HIV-related care within 3 months of diagnosis</a:t>
            </a:r>
          </a:p>
          <a:p>
            <a:pPr marL="285750" indent="-285750">
              <a:buFont typeface="Wingdings" panose="05000000000000000000" pitchFamily="2" charset="2"/>
              <a:buChar char="Ø"/>
            </a:pPr>
            <a:r>
              <a:rPr lang="en-US" sz="1400" dirty="0" smtClean="0"/>
              <a:t>82% of PLWH in care had a suppressed viral load in 2014</a:t>
            </a:r>
            <a:endParaRPr lang="en-US" sz="1400" dirty="0"/>
          </a:p>
        </p:txBody>
      </p:sp>
    </p:spTree>
    <p:extLst>
      <p:ext uri="{BB962C8B-B14F-4D97-AF65-F5344CB8AC3E}">
        <p14:creationId xmlns:p14="http://schemas.microsoft.com/office/powerpoint/2010/main" val="254786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593778"/>
            <a:ext cx="6781800" cy="3502223"/>
          </a:xfrm>
        </p:spPr>
        <p:txBody>
          <a:bodyPr>
            <a:noAutofit/>
          </a:bodyPr>
          <a:lstStyle/>
          <a:p>
            <a:pPr marL="171450" indent="-171450">
              <a:spcBef>
                <a:spcPts val="0"/>
              </a:spcBef>
            </a:pPr>
            <a:r>
              <a:rPr lang="en-US" sz="2400" b="1" dirty="0">
                <a:solidFill>
                  <a:prstClr val="black"/>
                </a:solidFill>
              </a:rPr>
              <a:t>By Geographical Area/Population Density</a:t>
            </a:r>
          </a:p>
          <a:p>
            <a:pPr marL="171450" indent="-171450">
              <a:spcBef>
                <a:spcPts val="0"/>
              </a:spcBef>
            </a:pPr>
            <a:r>
              <a:rPr lang="en-US" sz="2400" b="1" dirty="0">
                <a:solidFill>
                  <a:prstClr val="black"/>
                </a:solidFill>
              </a:rPr>
              <a:t>By Sex</a:t>
            </a:r>
          </a:p>
          <a:p>
            <a:pPr marL="571500" lvl="1" indent="-171450">
              <a:spcBef>
                <a:spcPts val="0"/>
              </a:spcBef>
            </a:pPr>
            <a:r>
              <a:rPr lang="en-US" dirty="0">
                <a:solidFill>
                  <a:prstClr val="black"/>
                </a:solidFill>
              </a:rPr>
              <a:t>Male, Female</a:t>
            </a:r>
          </a:p>
          <a:p>
            <a:pPr marL="171450" indent="-171450">
              <a:spcBef>
                <a:spcPts val="0"/>
              </a:spcBef>
            </a:pPr>
            <a:r>
              <a:rPr lang="en-US" sz="2400" b="1" dirty="0">
                <a:solidFill>
                  <a:prstClr val="black"/>
                </a:solidFill>
              </a:rPr>
              <a:t>By Race</a:t>
            </a:r>
          </a:p>
          <a:p>
            <a:pPr marL="571500" lvl="1" indent="-171450">
              <a:spcBef>
                <a:spcPts val="0"/>
              </a:spcBef>
            </a:pPr>
            <a:r>
              <a:rPr lang="en-US" dirty="0">
                <a:solidFill>
                  <a:prstClr val="black"/>
                </a:solidFill>
              </a:rPr>
              <a:t>White, Black, Hispanic</a:t>
            </a:r>
          </a:p>
          <a:p>
            <a:pPr marL="171450" indent="-171450">
              <a:spcBef>
                <a:spcPts val="0"/>
              </a:spcBef>
            </a:pPr>
            <a:r>
              <a:rPr lang="en-US" sz="2400" b="1" dirty="0">
                <a:solidFill>
                  <a:prstClr val="black"/>
                </a:solidFill>
              </a:rPr>
              <a:t>By Current Age Group</a:t>
            </a:r>
          </a:p>
          <a:p>
            <a:pPr marL="571500" lvl="1" indent="-171450">
              <a:spcBef>
                <a:spcPts val="0"/>
              </a:spcBef>
            </a:pPr>
            <a:r>
              <a:rPr lang="en-US" dirty="0" smtClean="0">
                <a:solidFill>
                  <a:prstClr val="black"/>
                </a:solidFill>
              </a:rPr>
              <a:t>0-12, 13-24</a:t>
            </a:r>
            <a:r>
              <a:rPr lang="en-US" dirty="0">
                <a:solidFill>
                  <a:prstClr val="black"/>
                </a:solidFill>
              </a:rPr>
              <a:t>, 25-49, 50+</a:t>
            </a:r>
          </a:p>
          <a:p>
            <a:endParaRPr lang="en-US" sz="2400" dirty="0"/>
          </a:p>
        </p:txBody>
      </p:sp>
      <p:sp>
        <p:nvSpPr>
          <p:cNvPr id="5" name="Title 1"/>
          <p:cNvSpPr txBox="1">
            <a:spLocks/>
          </p:cNvSpPr>
          <p:nvPr/>
        </p:nvSpPr>
        <p:spPr>
          <a:xfrm>
            <a:off x="914400" y="274638"/>
            <a:ext cx="9296400" cy="20113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tx2"/>
                </a:solidFill>
              </a:rPr>
              <a:t>Number and Percentage of HIV-Infected by</a:t>
            </a:r>
            <a:br>
              <a:rPr lang="en-US" sz="3000" b="1" dirty="0" smtClean="0">
                <a:solidFill>
                  <a:schemeClr val="tx2"/>
                </a:solidFill>
              </a:rPr>
            </a:br>
            <a:r>
              <a:rPr lang="en-US" sz="3000" b="1" dirty="0" smtClean="0">
                <a:solidFill>
                  <a:schemeClr val="tx2"/>
                </a:solidFill>
              </a:rPr>
              <a:t>Selected Demographic and Transmission Groups</a:t>
            </a:r>
            <a:br>
              <a:rPr lang="en-US" sz="3000" b="1" dirty="0" smtClean="0">
                <a:solidFill>
                  <a:schemeClr val="tx2"/>
                </a:solidFill>
              </a:rPr>
            </a:br>
            <a:r>
              <a:rPr lang="en-US" sz="3000" b="1" dirty="0" smtClean="0">
                <a:solidFill>
                  <a:schemeClr val="tx2"/>
                </a:solidFill>
              </a:rPr>
              <a:t>Engaged in Selected Stages of the Continuum of HIV Care</a:t>
            </a:r>
            <a:br>
              <a:rPr lang="en-US" sz="3000" b="1" dirty="0" smtClean="0">
                <a:solidFill>
                  <a:schemeClr val="tx2"/>
                </a:solidFill>
              </a:rPr>
            </a:br>
            <a:r>
              <a:rPr lang="en-US" sz="3000" b="1" dirty="0" smtClean="0">
                <a:solidFill>
                  <a:schemeClr val="tx2"/>
                </a:solidFill>
              </a:rPr>
              <a:t>Florida, 2014 (part 1 or 2)</a:t>
            </a:r>
            <a:endParaRPr lang="en-US" sz="3000" b="1" dirty="0"/>
          </a:p>
        </p:txBody>
      </p:sp>
    </p:spTree>
    <p:extLst>
      <p:ext uri="{BB962C8B-B14F-4D97-AF65-F5344CB8AC3E}">
        <p14:creationId xmlns:p14="http://schemas.microsoft.com/office/powerpoint/2010/main" val="106022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9296400" cy="2011362"/>
          </a:xfrm>
        </p:spPr>
        <p:txBody>
          <a:bodyPr>
            <a:noAutofit/>
          </a:bodyPr>
          <a:lstStyle/>
          <a:p>
            <a:pPr algn="ctr"/>
            <a:r>
              <a:rPr lang="en-US" sz="3000" b="1" dirty="0">
                <a:solidFill>
                  <a:schemeClr val="tx2"/>
                </a:solidFill>
              </a:rPr>
              <a:t>Number and Percentage of HIV-Infected by</a:t>
            </a:r>
            <a:br>
              <a:rPr lang="en-US" sz="3000" b="1" dirty="0">
                <a:solidFill>
                  <a:schemeClr val="tx2"/>
                </a:solidFill>
              </a:rPr>
            </a:br>
            <a:r>
              <a:rPr lang="en-US" sz="3000" b="1" dirty="0">
                <a:solidFill>
                  <a:schemeClr val="tx2"/>
                </a:solidFill>
              </a:rPr>
              <a:t>Selected Demographic and Transmission Groups</a:t>
            </a:r>
            <a:br>
              <a:rPr lang="en-US" sz="3000" b="1" dirty="0">
                <a:solidFill>
                  <a:schemeClr val="tx2"/>
                </a:solidFill>
              </a:rPr>
            </a:br>
            <a:r>
              <a:rPr lang="en-US" sz="3000" b="1" dirty="0">
                <a:solidFill>
                  <a:schemeClr val="tx2"/>
                </a:solidFill>
              </a:rPr>
              <a:t>Engaged in Selected Stages </a:t>
            </a:r>
            <a:r>
              <a:rPr lang="en-US" sz="3000" b="1" dirty="0" smtClean="0">
                <a:solidFill>
                  <a:schemeClr val="tx2"/>
                </a:solidFill>
              </a:rPr>
              <a:t>of the </a:t>
            </a:r>
            <a:r>
              <a:rPr lang="en-US" sz="3000" b="1" dirty="0">
                <a:solidFill>
                  <a:schemeClr val="tx2"/>
                </a:solidFill>
              </a:rPr>
              <a:t>Continuum of HIV Care</a:t>
            </a:r>
            <a:br>
              <a:rPr lang="en-US" sz="3000" b="1" dirty="0">
                <a:solidFill>
                  <a:schemeClr val="tx2"/>
                </a:solidFill>
              </a:rPr>
            </a:br>
            <a:r>
              <a:rPr lang="en-US" sz="3000" b="1" dirty="0">
                <a:solidFill>
                  <a:schemeClr val="tx2"/>
                </a:solidFill>
              </a:rPr>
              <a:t>Florida, </a:t>
            </a:r>
            <a:r>
              <a:rPr lang="en-US" sz="3000" b="1" dirty="0" smtClean="0">
                <a:solidFill>
                  <a:schemeClr val="tx2"/>
                </a:solidFill>
              </a:rPr>
              <a:t>2014 </a:t>
            </a:r>
            <a:r>
              <a:rPr lang="en-US" sz="3000" b="1" dirty="0">
                <a:solidFill>
                  <a:schemeClr val="tx2"/>
                </a:solidFill>
              </a:rPr>
              <a:t>(part 2 or 2)</a:t>
            </a:r>
            <a:endParaRPr lang="en-US" sz="3000" b="1" dirty="0"/>
          </a:p>
        </p:txBody>
      </p:sp>
      <p:sp>
        <p:nvSpPr>
          <p:cNvPr id="3" name="Content Placeholder 2"/>
          <p:cNvSpPr>
            <a:spLocks noGrp="1"/>
          </p:cNvSpPr>
          <p:nvPr>
            <p:ph sz="half" idx="1"/>
          </p:nvPr>
        </p:nvSpPr>
        <p:spPr>
          <a:xfrm>
            <a:off x="1951653" y="2416629"/>
            <a:ext cx="4038600" cy="2687216"/>
          </a:xfrm>
        </p:spPr>
        <p:txBody>
          <a:bodyPr>
            <a:noAutofit/>
          </a:bodyPr>
          <a:lstStyle/>
          <a:p>
            <a:pPr marL="171450" indent="-171450">
              <a:spcBef>
                <a:spcPts val="0"/>
              </a:spcBef>
            </a:pPr>
            <a:r>
              <a:rPr lang="en-US" sz="2400" b="1" dirty="0">
                <a:solidFill>
                  <a:prstClr val="black"/>
                </a:solidFill>
              </a:rPr>
              <a:t>By Transmission Groups*</a:t>
            </a:r>
          </a:p>
          <a:p>
            <a:pPr marL="571500" lvl="1" indent="-171450">
              <a:spcBef>
                <a:spcPts val="0"/>
              </a:spcBef>
            </a:pPr>
            <a:r>
              <a:rPr lang="en-US" u="sng" dirty="0" smtClean="0">
                <a:solidFill>
                  <a:prstClr val="black"/>
                </a:solidFill>
              </a:rPr>
              <a:t>IDU</a:t>
            </a:r>
          </a:p>
          <a:p>
            <a:pPr marL="1028700" lvl="2" indent="-171450">
              <a:spcBef>
                <a:spcPts val="0"/>
              </a:spcBef>
            </a:pPr>
            <a:r>
              <a:rPr lang="en-US" dirty="0" smtClean="0">
                <a:solidFill>
                  <a:prstClr val="black"/>
                </a:solidFill>
              </a:rPr>
              <a:t>Male IDU</a:t>
            </a:r>
          </a:p>
          <a:p>
            <a:pPr marL="1028700" lvl="2" indent="-171450">
              <a:spcBef>
                <a:spcPts val="0"/>
              </a:spcBef>
            </a:pPr>
            <a:r>
              <a:rPr lang="en-US" dirty="0" smtClean="0">
                <a:solidFill>
                  <a:prstClr val="black"/>
                </a:solidFill>
              </a:rPr>
              <a:t>Female IDU</a:t>
            </a:r>
            <a:endParaRPr lang="en-US" dirty="0">
              <a:solidFill>
                <a:prstClr val="black"/>
              </a:solidFill>
            </a:endParaRPr>
          </a:p>
          <a:p>
            <a:pPr marL="571500" lvl="1" indent="-171450">
              <a:spcBef>
                <a:spcPts val="0"/>
              </a:spcBef>
            </a:pPr>
            <a:r>
              <a:rPr lang="en-US" u="sng" dirty="0" smtClean="0">
                <a:solidFill>
                  <a:prstClr val="black"/>
                </a:solidFill>
              </a:rPr>
              <a:t>MSM</a:t>
            </a:r>
            <a:endParaRPr lang="en-US" u="sng" dirty="0">
              <a:solidFill>
                <a:prstClr val="black"/>
              </a:solidFill>
            </a:endParaRPr>
          </a:p>
          <a:p>
            <a:pPr marL="1028700" lvl="2" indent="-171450">
              <a:spcBef>
                <a:spcPts val="0"/>
              </a:spcBef>
            </a:pPr>
            <a:r>
              <a:rPr lang="en-US" dirty="0">
                <a:solidFill>
                  <a:prstClr val="black"/>
                </a:solidFill>
              </a:rPr>
              <a:t>White MSM</a:t>
            </a:r>
          </a:p>
          <a:p>
            <a:pPr marL="1028700" lvl="2" indent="-171450">
              <a:spcBef>
                <a:spcPts val="0"/>
              </a:spcBef>
            </a:pPr>
            <a:r>
              <a:rPr lang="en-US" dirty="0">
                <a:solidFill>
                  <a:prstClr val="black"/>
                </a:solidFill>
              </a:rPr>
              <a:t>Black MSM</a:t>
            </a:r>
          </a:p>
          <a:p>
            <a:pPr marL="1028700" lvl="2" indent="-171450">
              <a:spcBef>
                <a:spcPts val="0"/>
              </a:spcBef>
            </a:pPr>
            <a:r>
              <a:rPr lang="en-US" dirty="0">
                <a:solidFill>
                  <a:prstClr val="black"/>
                </a:solidFill>
              </a:rPr>
              <a:t>Hispanic </a:t>
            </a:r>
            <a:r>
              <a:rPr lang="en-US" dirty="0" smtClean="0">
                <a:solidFill>
                  <a:prstClr val="black"/>
                </a:solidFill>
              </a:rPr>
              <a:t>MSM</a:t>
            </a:r>
          </a:p>
          <a:p>
            <a:endParaRPr lang="en-US" sz="2400" dirty="0"/>
          </a:p>
        </p:txBody>
      </p:sp>
      <p:sp>
        <p:nvSpPr>
          <p:cNvPr id="5" name="Content Placeholder 4"/>
          <p:cNvSpPr>
            <a:spLocks noGrp="1"/>
          </p:cNvSpPr>
          <p:nvPr>
            <p:ph sz="half" idx="2"/>
          </p:nvPr>
        </p:nvSpPr>
        <p:spPr>
          <a:xfrm>
            <a:off x="5234473" y="2814345"/>
            <a:ext cx="4267200" cy="2743977"/>
          </a:xfrm>
        </p:spPr>
        <p:txBody>
          <a:bodyPr>
            <a:noAutofit/>
          </a:bodyPr>
          <a:lstStyle/>
          <a:p>
            <a:pPr marL="571500" lvl="1" indent="-171450">
              <a:spcBef>
                <a:spcPts val="0"/>
              </a:spcBef>
            </a:pPr>
            <a:r>
              <a:rPr lang="en-US" u="sng" dirty="0">
                <a:solidFill>
                  <a:prstClr val="black"/>
                </a:solidFill>
              </a:rPr>
              <a:t>Heterosexual</a:t>
            </a:r>
          </a:p>
          <a:p>
            <a:pPr marL="1028700" lvl="2" indent="-171450">
              <a:spcBef>
                <a:spcPts val="0"/>
              </a:spcBef>
            </a:pPr>
            <a:r>
              <a:rPr lang="en-US" dirty="0">
                <a:solidFill>
                  <a:prstClr val="black"/>
                </a:solidFill>
              </a:rPr>
              <a:t>Heterosexual Males</a:t>
            </a:r>
          </a:p>
          <a:p>
            <a:pPr marL="1028700" lvl="2" indent="-171450">
              <a:spcBef>
                <a:spcPts val="0"/>
              </a:spcBef>
            </a:pPr>
            <a:r>
              <a:rPr lang="en-US" dirty="0">
                <a:solidFill>
                  <a:prstClr val="black"/>
                </a:solidFill>
              </a:rPr>
              <a:t>Heterosexual Females</a:t>
            </a:r>
          </a:p>
          <a:p>
            <a:pPr marL="571500" lvl="1" indent="-171450">
              <a:spcBef>
                <a:spcPts val="0"/>
              </a:spcBef>
            </a:pPr>
            <a:endParaRPr lang="en-US" dirty="0" smtClean="0">
              <a:solidFill>
                <a:prstClr val="black"/>
              </a:solidFill>
            </a:endParaRPr>
          </a:p>
          <a:p>
            <a:pPr marL="1028700" lvl="2" indent="-171450">
              <a:spcBef>
                <a:spcPts val="0"/>
              </a:spcBef>
            </a:pPr>
            <a:r>
              <a:rPr lang="en-US" dirty="0" smtClean="0">
                <a:solidFill>
                  <a:prstClr val="black"/>
                </a:solidFill>
              </a:rPr>
              <a:t>White </a:t>
            </a:r>
            <a:r>
              <a:rPr lang="en-US" dirty="0">
                <a:solidFill>
                  <a:prstClr val="black"/>
                </a:solidFill>
              </a:rPr>
              <a:t>Heterosexual</a:t>
            </a:r>
          </a:p>
          <a:p>
            <a:pPr marL="1028700" lvl="2" indent="-171450">
              <a:spcBef>
                <a:spcPts val="0"/>
              </a:spcBef>
            </a:pPr>
            <a:r>
              <a:rPr lang="en-US" dirty="0">
                <a:solidFill>
                  <a:prstClr val="black"/>
                </a:solidFill>
              </a:rPr>
              <a:t>Hispanic Heterosexual</a:t>
            </a:r>
          </a:p>
          <a:p>
            <a:pPr marL="1028700" lvl="2" indent="-171450">
              <a:spcBef>
                <a:spcPts val="0"/>
              </a:spcBef>
            </a:pPr>
            <a:r>
              <a:rPr lang="en-US" dirty="0">
                <a:solidFill>
                  <a:prstClr val="black"/>
                </a:solidFill>
              </a:rPr>
              <a:t>Black Heterosexual</a:t>
            </a:r>
          </a:p>
          <a:p>
            <a:pPr marL="1028700" lvl="2" indent="-171450">
              <a:spcBef>
                <a:spcPts val="0"/>
              </a:spcBef>
            </a:pPr>
            <a:r>
              <a:rPr lang="en-US" dirty="0">
                <a:solidFill>
                  <a:prstClr val="black"/>
                </a:solidFill>
              </a:rPr>
              <a:t>Black Heterosexual Males</a:t>
            </a:r>
          </a:p>
          <a:p>
            <a:pPr marL="1028700" lvl="2" indent="-171450">
              <a:spcBef>
                <a:spcPts val="0"/>
              </a:spcBef>
            </a:pPr>
            <a:r>
              <a:rPr lang="en-US" dirty="0">
                <a:solidFill>
                  <a:prstClr val="black"/>
                </a:solidFill>
              </a:rPr>
              <a:t>Black Heterosexual </a:t>
            </a:r>
            <a:r>
              <a:rPr lang="en-US" dirty="0" smtClean="0">
                <a:solidFill>
                  <a:prstClr val="black"/>
                </a:solidFill>
              </a:rPr>
              <a:t>Females</a:t>
            </a:r>
            <a:endParaRPr lang="en-US" dirty="0">
              <a:solidFill>
                <a:prstClr val="black"/>
              </a:solidFill>
            </a:endParaRPr>
          </a:p>
        </p:txBody>
      </p:sp>
      <p:sp>
        <p:nvSpPr>
          <p:cNvPr id="4" name="TextBox 3"/>
          <p:cNvSpPr txBox="1"/>
          <p:nvPr/>
        </p:nvSpPr>
        <p:spPr>
          <a:xfrm>
            <a:off x="559837" y="6248400"/>
            <a:ext cx="10189028" cy="307777"/>
          </a:xfrm>
          <a:prstGeom prst="rect">
            <a:avLst/>
          </a:prstGeom>
          <a:noFill/>
        </p:spPr>
        <p:txBody>
          <a:bodyPr wrap="square" rtlCol="0">
            <a:spAutoFit/>
          </a:bodyPr>
          <a:lstStyle/>
          <a:p>
            <a:r>
              <a:rPr lang="en-US" sz="1400" b="1" dirty="0"/>
              <a:t>*Note:   MSM=MSM and MSM/IDU cases,  IDU=IDU and MSM/IDU cases, therefore these two groups are NOT mutually exclusive</a:t>
            </a:r>
          </a:p>
        </p:txBody>
      </p:sp>
    </p:spTree>
    <p:extLst>
      <p:ext uri="{BB962C8B-B14F-4D97-AF65-F5344CB8AC3E}">
        <p14:creationId xmlns:p14="http://schemas.microsoft.com/office/powerpoint/2010/main" val="423838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19245</Words>
  <Application>Microsoft Office PowerPoint</Application>
  <PresentationFormat>Widescreen</PresentationFormat>
  <Paragraphs>2088</Paragraphs>
  <Slides>59</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Black</vt:lpstr>
      <vt:lpstr>Calibri</vt:lpstr>
      <vt:lpstr>Calibri Light</vt:lpstr>
      <vt:lpstr>Wingdings</vt:lpstr>
      <vt:lpstr>Office Theme</vt:lpstr>
      <vt:lpstr> The Continuum of HIV Care  Florida, 2014</vt:lpstr>
      <vt:lpstr>National HIV/AIDS Strategy</vt:lpstr>
      <vt:lpstr>Definitions</vt:lpstr>
      <vt:lpstr>Resources</vt:lpstr>
      <vt:lpstr>Limitations to the Data (part 1 of 2)</vt:lpstr>
      <vt:lpstr>Limitations to the Data (part 2 of 2)</vt:lpstr>
      <vt:lpstr>Number and Percentage of Persons Diagnosed and Living with HIV (PLWH) Engaged in Selected Stages of the Continuum of HIV Care Florida (incl. DOC), 2014</vt:lpstr>
      <vt:lpstr>PowerPoint Presentation</vt:lpstr>
      <vt:lpstr>Number and Percentage of HIV-Infected by Selected Demographic and Transmission Groups Engaged in Selected Stages of the Continuum of HIV Care Florida, 2014 (part 2 or 2)</vt:lpstr>
      <vt:lpstr>Number and Percentage of Persons Diagnosed and Living with HIV (PLWH) Engaged in Selected Stages of the Continuum of HIV Care White, 2014</vt:lpstr>
      <vt:lpstr>Number and Percentage of Persons Diagnosed and Living with HIV (PLWH) Engaged in Selected Stages of the Continuum of HIV Care Black, 2014</vt:lpstr>
      <vt:lpstr>Number and Percentage of Persons Diagnosed and Living with HIV (PLWH) Engaged in Selected Stages of the Continuum of HIV Care Hispanic, 2014</vt:lpstr>
      <vt:lpstr>Number and Percentage of Persons Diagnosed and Living with HIV (PLWH) Engaged in Selected Stages of the Continuum of HIV Care Females, 2014</vt:lpstr>
      <vt:lpstr>Number and Percentage of Persons Diagnosed and Living with HIV (PLWH) Engaged in Selected Stages of the Continuum of HIV Care Males, 2014</vt:lpstr>
      <vt:lpstr>Number and Percentage of Persons Diagnosed and Living with HIV (PLWH) Engaged in Selected Stages of the Continuum of HIV Care 0-12 years of age, 2014</vt:lpstr>
      <vt:lpstr>Number and Percentage of Persons Diagnosed and Living with HIV (PLWH) Engaged in Selected Stages of the Continuum of HIV Care 13-24 years of age, 2014</vt:lpstr>
      <vt:lpstr>Number and Percentage of Persons Diagnosed and Living with HIV (PLWH) Engaged in Selected Stages of the Continuum of HIV Care 25-39 years of age, 2014</vt:lpstr>
      <vt:lpstr>Number and Percentage of Persons Diagnosed and Living with HIV (PLWH) Engaged in Selected Stages of the Continuum of HIV Care 40-49 years of age, 2014</vt:lpstr>
      <vt:lpstr>Number and Percentage of Persons Diagnosed and Living with HIV (PLWH) Engaged in Selected Stages of the Continuum of HIV Care 50+ years of age, 2014</vt:lpstr>
      <vt:lpstr>Number and Percentage of Persons Diagnosed and Living with HIV (PLWH) Engaged in Selected Stages of the Continuum of HIV Care Among MSM, Florida, 2014</vt:lpstr>
      <vt:lpstr>Number and Percentage of Persons Diagnosed and Living with HIV (PLWH) Engaged in Selected Stages of the Continuum of HIV Care Among White MSM, Florida, 2014</vt:lpstr>
      <vt:lpstr>Number and Percentage of Persons Diagnosed and Living with HIV (PLWH) Engaged in Selected Stages of the Continuum of HIV Care Among Black MSM, Florida, 2014</vt:lpstr>
      <vt:lpstr>Number and Percentage of Persons Diagnosed and Living with HIV (PLWH) Engaged in Selected Stages of the Continuum of HIV Care Among Hispanic MSM, Florida, 2014</vt:lpstr>
      <vt:lpstr>Number and Percentage of Persons Diagnosed and Living with HIV (PLWH) Engaged in Selected Stages of the Continuum of HIV Care Male IDU, 2014</vt:lpstr>
      <vt:lpstr>Number and Percentage of Persons Diagnosed and Living with HIV (PLWH) Engaged in Selected Stages of the Continuum of HIV Care MSM/IDU, 2014</vt:lpstr>
      <vt:lpstr>Number and Percentage of Persons Diagnosed and Living with HIV (PLWH) Engaged in Selected Stages of the Continuum of HIV Care Male Heterosexual, 2014</vt:lpstr>
      <vt:lpstr>Number and Percentage of Persons Diagnosed and Living with HIV (PLWH) Engaged in Selected Stages of the Continuum of HIV Care Female IDU, 2014</vt:lpstr>
      <vt:lpstr>Number and Percentage of Persons Diagnosed and Living with HIV (PLWH) Engaged in Selected Stages of the Continuum of HIV Care Female Heterosexual, 2014</vt:lpstr>
      <vt:lpstr>Number and Percentage of Persons Diagnosed and Living with HIV (PLWH) Engaged in Selected Stages of the Continuum of HIV Care White Heterosexual, 2014</vt:lpstr>
      <vt:lpstr>Number and Percentage of Persons Diagnosed and Living with HIV (PLWH) Engaged in Selected Stages of the Continuum of HIV Care Black Heterosexual, 2014</vt:lpstr>
      <vt:lpstr>Number and Percentage of Persons Diagnosed and Living with HIV (PLWH) Engaged in Selected Stages of the Continuum of HIV Care Hispanic Heterosexual, 2014</vt:lpstr>
      <vt:lpstr>Number and Percentage of Persons Diagnosed and Living with HIV (PLWH) Engaged in Selected Stages of the Continuum of HIV Care Black Heterosexual Females, 2014</vt:lpstr>
      <vt:lpstr>Number and Percentage of Persons Diagnosed and Living with HIV (PLWH) Engaged in Selected Stages of the Continuum of HIV Care Black Heterosexual Males, 2014</vt:lpstr>
      <vt:lpstr>By Geographical Area</vt:lpstr>
      <vt:lpstr>Number and Percentage of Persons Diagnosed and Living with HIV (PLWH) Engaged in Selected Stages of the Continuum of HIV Care Florida (excl. DOC), 2014</vt:lpstr>
      <vt:lpstr>Number and Percentage of Persons Diagnosed and Living with HIV (PLWH) Engaged in Selected Stages of the Continuum of HIV Care Partnership 1 (excl. DOC), 2014</vt:lpstr>
      <vt:lpstr>Number and Percentage of Persons Diagnosed and Living with HIV (PLWH) Engaged in Selected Stages of the Continuum of HIV Care Partnership 2a (excl. DOC), 2014</vt:lpstr>
      <vt:lpstr>Number and Percentage of Persons Diagnosed and Living with HIV (PLWH) Engaged in Selected Stages of the Continuum of HIV Care Partnership 2b (excl. DOC), 2014</vt:lpstr>
      <vt:lpstr>Number and Percentage of Persons Diagnosed and Living with HIV (PLWH) Engaged in Selected Stages of the Continuum of HIV Care Partnership 3 (excl. DOC), 2014</vt:lpstr>
      <vt:lpstr>Number and Percentage of Persons Diagnosed and Living with HIV (PLWH) Engaged in Selected Stages of the Continuum of HIV Care Partnership 13 (excl. DOC), 2014</vt:lpstr>
      <vt:lpstr>Number and Percentage of Persons Diagnosed and Living with HIV (PLWH) Engaged in Selected Stages of the Continuum of HIV Care Partnership 3/13 (excl. DOC), 2014</vt:lpstr>
      <vt:lpstr>Number and Percentage of Persons Diagnosed and Living with HIV (PLWH) Engaged in Selected Stages of the Continuum of HIV Care Partnership 3 (excl. DOC), 2014</vt:lpstr>
      <vt:lpstr>Number and Percentage of Persons Diagnosed and Living with HIV (PLWH) Engaged in Selected Stages of the Continuum of HIV Care Partnership 4 (excl. DOC), 2014</vt:lpstr>
      <vt:lpstr>Number and Percentage of Persons Diagnosed and Living with HIV (PLWH) Engaged in Selected Stages of the Continuum of HIV Care Jacksonville EMA (excl. DOC), 2014</vt:lpstr>
      <vt:lpstr>Number and Percentage of Persons Diagnosed and Living with HIV (PLWH) Engaged in Selected Stages of the Continuum of HIV Care Partnership 5 (excl. DOC), 2014</vt:lpstr>
      <vt:lpstr>Number and Percentage of Persons Diagnosed and Living with HIV (PLWH) Engaged in Selected Stages of the Continuum of HIV Care Partnership 6 (excl. DOC), 2014</vt:lpstr>
      <vt:lpstr>Number and Percentage of Persons Diagnosed and Living with HIV (PLWH) Engaged in Selected Stages of the Continuum of HIV Care Tampa / St. Petersburg EMA (excl. DOC), 2014</vt:lpstr>
      <vt:lpstr>Number and Percentage of Persons Diagnosed and Living with HIV (PLWH) Engaged in Selected Stages of the Continuum of HIV Care Partnership 14 (excl. DOC), 2014</vt:lpstr>
      <vt:lpstr>Number and Percentage of Persons Diagnosed and Living with HIV (PLWH) Engaged in Selected Stages of the Continuum of HIV Care Partnership 5/6/14 (excl. DOC), 2014</vt:lpstr>
      <vt:lpstr>Number and Percentage of Persons Diagnosed and Living with HIV (PLWH) Engaged in Selected Stages of the Continuum of HIV Care Partnership 7 (excl. DOC), 2014</vt:lpstr>
      <vt:lpstr>Number and Percentage of Persons Diagnosed and Living with HIV (PLWH) Engaged in Selected Stages of the Continuum of HIV Care Orlando EMA (excl. DOC), 2014</vt:lpstr>
      <vt:lpstr>Number and Percentage of Persons Diagnosed and Living with HIV (PLWH) Engaged in Selected Stages of the Continuum of HIV Care Partnership 8 (excl. DOC), 2014</vt:lpstr>
      <vt:lpstr>Number and Percentage of Persons Diagnosed and Living with HIV (PLWH) Engaged in Selected Stages of the Continuum of HIV Care West Palm Beach EMA (excl. DOC), 2014 </vt:lpstr>
      <vt:lpstr>Number and Percentage of Persons Diagnosed and Living with HIV (PLWH) Engaged in Selected Stages of the Continuum of HIV Care Fort Lauderdale EMA (excl. DOC), 2014 </vt:lpstr>
      <vt:lpstr>Number and Percentage of Persons Diagnosed and Living with HIV (PLWH) Engaged in Selected Stages of the Continuum of HIV Care Miami EMA (excl. DOC), 2014 </vt:lpstr>
      <vt:lpstr>Number and Percentage of Persons Diagnosed and Living with HIV (PLWH) Engaged in Selected Stages of the Continuum of HIV Care Monroe (excl. DOC), 2014</vt:lpstr>
      <vt:lpstr>Number and Percentage of Persons Diagnosed and Living with HIV (PLWH) Engaged in Selected Stages of the Continuum of HIV Care Partnership 12 (excl. DOC), 2014</vt:lpstr>
      <vt:lpstr>Number and Percentage of Persons Diagnosed and Living with HIV (PLWH) Engaged in Selected Stages of the Continuum of HIV Care Partnership 15 (excl. DOC), 2014</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and Percentage of HIV-Diagnosed Persons Engaged in Selected Stages of  The Continuum of HIV Care — Florida (excl. DOC), 2014</dc:title>
  <dc:creator>Maddox, Lorene</dc:creator>
  <cp:lastModifiedBy>Sindhu Ravishankar</cp:lastModifiedBy>
  <cp:revision>148</cp:revision>
  <cp:lastPrinted>2015-09-29T18:45:57Z</cp:lastPrinted>
  <dcterms:created xsi:type="dcterms:W3CDTF">2015-09-25T21:55:53Z</dcterms:created>
  <dcterms:modified xsi:type="dcterms:W3CDTF">2015-11-05T21:15:07Z</dcterms:modified>
</cp:coreProperties>
</file>